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0B1C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0B1C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20B1C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848613"/>
            <a:ext cx="5145405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20B1C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878304"/>
            <a:ext cx="8072119" cy="3618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2.png"/><Relationship Id="rId7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2.png"/><Relationship Id="rId7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28417" y="808990"/>
            <a:ext cx="47904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4845" marR="5080" indent="-652780">
              <a:lnSpc>
                <a:spcPct val="100000"/>
              </a:lnSpc>
              <a:spcBef>
                <a:spcPts val="95"/>
              </a:spcBef>
            </a:pPr>
            <a:endParaRPr sz="4000"/>
          </a:p>
        </p:txBody>
      </p:sp>
      <p:sp>
        <p:nvSpPr>
          <p:cNvPr id="9" name="object 9"/>
          <p:cNvSpPr txBox="1"/>
          <p:nvPr/>
        </p:nvSpPr>
        <p:spPr>
          <a:xfrm>
            <a:off x="459740" y="2613786"/>
            <a:ext cx="7609205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 algn="ctr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004E6C"/>
                </a:solidFill>
                <a:latin typeface="Arial" pitchFamily="34" charset="0"/>
                <a:cs typeface="Arial" pitchFamily="34" charset="0"/>
              </a:rPr>
              <a:t>DEPARTMENT </a:t>
            </a:r>
            <a:r>
              <a:rPr sz="2800" b="1" spc="-5">
                <a:solidFill>
                  <a:srgbClr val="004E6C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800" b="1" spc="-5" dirty="0" smtClean="0">
                <a:solidFill>
                  <a:srgbClr val="004E6C"/>
                </a:solidFill>
                <a:latin typeface="Arial" pitchFamily="34" charset="0"/>
                <a:cs typeface="Arial" pitchFamily="34" charset="0"/>
              </a:rPr>
              <a:t>CIVIL </a:t>
            </a:r>
            <a:r>
              <a:rPr sz="2800" b="1" spc="-5" smtClean="0">
                <a:solidFill>
                  <a:srgbClr val="004E6C"/>
                </a:solidFill>
                <a:latin typeface="Arial" pitchFamily="34" charset="0"/>
                <a:cs typeface="Arial" pitchFamily="34" charset="0"/>
              </a:rPr>
              <a:t>ENGINEERING</a:t>
            </a:r>
            <a:endParaRPr lang="en-US" sz="2800" b="1" spc="-5" dirty="0" smtClean="0">
              <a:solidFill>
                <a:srgbClr val="004E6C"/>
              </a:solidFill>
              <a:latin typeface="Arial" pitchFamily="34" charset="0"/>
              <a:cs typeface="Arial" pitchFamily="34" charset="0"/>
            </a:endParaRPr>
          </a:p>
          <a:p>
            <a:pPr marL="616585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UNIT-6</a:t>
            </a:r>
            <a:endParaRPr lang="en-US" sz="2800" b="1" spc="-5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16585" algn="ctr">
              <a:lnSpc>
                <a:spcPct val="100000"/>
              </a:lnSpc>
              <a:spcBef>
                <a:spcPts val="95"/>
              </a:spcBef>
            </a:pPr>
            <a:r>
              <a:rPr sz="2800" b="1" spc="-15" smtClean="0">
                <a:latin typeface="Arial" pitchFamily="34" charset="0"/>
                <a:cs typeface="Arial" pitchFamily="34" charset="0"/>
              </a:rPr>
              <a:t>TOPIC </a:t>
            </a:r>
            <a:r>
              <a:rPr sz="2800" b="1" dirty="0">
                <a:latin typeface="Arial" pitchFamily="34" charset="0"/>
                <a:cs typeface="Arial" pitchFamily="34" charset="0"/>
              </a:rPr>
              <a:t>- </a:t>
            </a:r>
            <a:r>
              <a:rPr sz="2800" b="1">
                <a:latin typeface="Arial" pitchFamily="34" charset="0"/>
                <a:cs typeface="Arial" pitchFamily="34" charset="0"/>
              </a:rPr>
              <a:t>Centrifugal </a:t>
            </a:r>
            <a:r>
              <a:rPr sz="2800" b="1" spc="-5" smtClean="0">
                <a:latin typeface="Arial" pitchFamily="34" charset="0"/>
                <a:cs typeface="Arial" pitchFamily="34" charset="0"/>
              </a:rPr>
              <a:t>pump</a:t>
            </a:r>
            <a:endParaRPr sz="28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3100" y="1050807"/>
            <a:ext cx="4398645" cy="519112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203200" algn="l"/>
              </a:tabLst>
            </a:pPr>
            <a:r>
              <a:rPr sz="2600" b="1" dirty="0">
                <a:solidFill>
                  <a:srgbClr val="04607A"/>
                </a:solidFill>
                <a:latin typeface="Times New Roman"/>
                <a:cs typeface="Times New Roman"/>
              </a:rPr>
              <a:t>Diffuser</a:t>
            </a:r>
            <a:r>
              <a:rPr sz="2600" b="1" spc="-7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4607A"/>
                </a:solidFill>
                <a:latin typeface="Times New Roman"/>
                <a:cs typeface="Times New Roman"/>
              </a:rPr>
              <a:t>Casing</a:t>
            </a:r>
            <a:endParaRPr sz="2600">
              <a:latin typeface="Times New Roman"/>
              <a:cs typeface="Times New Roman"/>
            </a:endParaRPr>
          </a:p>
          <a:p>
            <a:pPr marL="30480" marR="99695">
              <a:lnSpc>
                <a:spcPct val="101000"/>
              </a:lnSpc>
              <a:spcBef>
                <a:spcPts val="930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23520" algn="l"/>
              </a:tabLst>
            </a:pPr>
            <a:r>
              <a:rPr sz="2600" dirty="0">
                <a:latin typeface="Times New Roman"/>
                <a:cs typeface="Times New Roman"/>
              </a:rPr>
              <a:t>In this </a:t>
            </a:r>
            <a:r>
              <a:rPr sz="2600" spc="-5" dirty="0">
                <a:latin typeface="Times New Roman"/>
                <a:cs typeface="Times New Roman"/>
              </a:rPr>
              <a:t>casing </a:t>
            </a:r>
            <a:r>
              <a:rPr sz="2600" dirty="0">
                <a:latin typeface="Times New Roman"/>
                <a:cs typeface="Times New Roman"/>
              </a:rPr>
              <a:t>, the guide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vanes  are </a:t>
            </a:r>
            <a:r>
              <a:rPr sz="2600" spc="-5" dirty="0">
                <a:latin typeface="Times New Roman"/>
                <a:cs typeface="Times New Roman"/>
              </a:rPr>
              <a:t>arranged </a:t>
            </a:r>
            <a:r>
              <a:rPr sz="2600" dirty="0">
                <a:latin typeface="Times New Roman"/>
                <a:cs typeface="Times New Roman"/>
              </a:rPr>
              <a:t>at the outlet of the  </a:t>
            </a:r>
            <a:r>
              <a:rPr sz="2600" spc="-20" dirty="0">
                <a:latin typeface="Times New Roman"/>
                <a:cs typeface="Times New Roman"/>
              </a:rPr>
              <a:t>impeller.</a:t>
            </a:r>
            <a:endParaRPr sz="2600">
              <a:latin typeface="Times New Roman"/>
              <a:cs typeface="Times New Roman"/>
            </a:endParaRPr>
          </a:p>
          <a:p>
            <a:pPr marL="30480" marR="18478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17170" algn="l"/>
              </a:tabLst>
            </a:pPr>
            <a:r>
              <a:rPr sz="2600" spc="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guide vanes are shaped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  provide gradually </a:t>
            </a:r>
            <a:r>
              <a:rPr sz="2600" spc="-10" dirty="0">
                <a:latin typeface="Times New Roman"/>
                <a:cs typeface="Times New Roman"/>
              </a:rPr>
              <a:t>enlarged  </a:t>
            </a:r>
            <a:r>
              <a:rPr sz="2600" dirty="0">
                <a:latin typeface="Times New Roman"/>
                <a:cs typeface="Times New Roman"/>
              </a:rPr>
              <a:t>passage for flow 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liquid.</a:t>
            </a:r>
            <a:endParaRPr sz="2600">
              <a:latin typeface="Times New Roman"/>
              <a:cs typeface="Times New Roman"/>
            </a:endParaRPr>
          </a:p>
          <a:p>
            <a:pPr marL="30480" marR="508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17170" algn="l"/>
              </a:tabLst>
            </a:pPr>
            <a:r>
              <a:rPr sz="2600" spc="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kinetic </a:t>
            </a:r>
            <a:r>
              <a:rPr sz="2600" spc="-10" dirty="0">
                <a:latin typeface="Times New Roman"/>
                <a:cs typeface="Times New Roman"/>
              </a:rPr>
              <a:t>energy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liquid  coming </a:t>
            </a:r>
            <a:r>
              <a:rPr sz="2600" spc="5" dirty="0">
                <a:latin typeface="Times New Roman"/>
                <a:cs typeface="Times New Roman"/>
              </a:rPr>
              <a:t>out </a:t>
            </a:r>
            <a:r>
              <a:rPr sz="2600" dirty="0">
                <a:latin typeface="Times New Roman"/>
                <a:cs typeface="Times New Roman"/>
              </a:rPr>
              <a:t>from the </a:t>
            </a:r>
            <a:r>
              <a:rPr sz="2600" spc="-5" dirty="0">
                <a:latin typeface="Times New Roman"/>
                <a:cs typeface="Times New Roman"/>
              </a:rPr>
              <a:t>impeller </a:t>
            </a:r>
            <a:r>
              <a:rPr sz="2600" dirty="0">
                <a:latin typeface="Times New Roman"/>
                <a:cs typeface="Times New Roman"/>
              </a:rPr>
              <a:t>is  converted into the </a:t>
            </a:r>
            <a:r>
              <a:rPr sz="2600" spc="-5" dirty="0">
                <a:latin typeface="Times New Roman"/>
                <a:cs typeface="Times New Roman"/>
              </a:rPr>
              <a:t>pressure  </a:t>
            </a:r>
            <a:r>
              <a:rPr sz="2600" spc="-10" dirty="0">
                <a:latin typeface="Times New Roman"/>
                <a:cs typeface="Times New Roman"/>
              </a:rPr>
              <a:t>energy </a:t>
            </a:r>
            <a:r>
              <a:rPr sz="2600" dirty="0">
                <a:latin typeface="Times New Roman"/>
                <a:cs typeface="Times New Roman"/>
              </a:rPr>
              <a:t>during flow in guide  vanes </a:t>
            </a:r>
            <a:r>
              <a:rPr sz="2600" spc="-5" dirty="0">
                <a:latin typeface="Times New Roman"/>
                <a:cs typeface="Times New Roman"/>
              </a:rPr>
              <a:t>(increasing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area).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05400" y="1676400"/>
            <a:ext cx="3352800" cy="457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886200" y="2057400"/>
            <a:ext cx="4953000" cy="4075429"/>
            <a:chOff x="3886200" y="2057400"/>
            <a:chExt cx="4953000" cy="4075429"/>
          </a:xfrm>
        </p:grpSpPr>
        <p:sp>
          <p:nvSpPr>
            <p:cNvPr id="9" name="object 9"/>
            <p:cNvSpPr/>
            <p:nvPr/>
          </p:nvSpPr>
          <p:spPr>
            <a:xfrm>
              <a:off x="3886200" y="2057400"/>
              <a:ext cx="2667000" cy="39989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53200" y="2057400"/>
              <a:ext cx="2286000" cy="40751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4019" y="560577"/>
            <a:ext cx="6824980" cy="453199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2545" marR="5080">
              <a:lnSpc>
                <a:spcPts val="6110"/>
              </a:lnSpc>
              <a:spcBef>
                <a:spcPts val="215"/>
              </a:spcBef>
              <a:buFont typeface="Wingdings"/>
              <a:buChar char=""/>
              <a:tabLst>
                <a:tab pos="691515" algn="l"/>
              </a:tabLst>
            </a:pPr>
            <a:r>
              <a:rPr sz="5000" dirty="0">
                <a:solidFill>
                  <a:srgbClr val="04607A"/>
                </a:solidFill>
                <a:latin typeface="Times New Roman"/>
                <a:cs typeface="Times New Roman"/>
              </a:rPr>
              <a:t>According to number</a:t>
            </a:r>
            <a:r>
              <a:rPr sz="5000" spc="-9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5000" dirty="0">
                <a:solidFill>
                  <a:srgbClr val="04607A"/>
                </a:solidFill>
                <a:latin typeface="Times New Roman"/>
                <a:cs typeface="Times New Roman"/>
              </a:rPr>
              <a:t>of  entrances to the</a:t>
            </a:r>
            <a:r>
              <a:rPr sz="5000" spc="-4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5000" dirty="0">
                <a:solidFill>
                  <a:srgbClr val="04607A"/>
                </a:solidFill>
                <a:latin typeface="Times New Roman"/>
                <a:cs typeface="Times New Roman"/>
              </a:rPr>
              <a:t>impeller</a:t>
            </a:r>
            <a:endParaRPr sz="5000">
              <a:latin typeface="Times New Roman"/>
              <a:cs typeface="Times New Roman"/>
            </a:endParaRPr>
          </a:p>
          <a:p>
            <a:pPr marL="187960" indent="-175260">
              <a:lnSpc>
                <a:spcPct val="100000"/>
              </a:lnSpc>
              <a:spcBef>
                <a:spcPts val="690"/>
              </a:spcBef>
              <a:buClr>
                <a:srgbClr val="0AD0D9"/>
              </a:buClr>
              <a:buSzPct val="86538"/>
              <a:buFont typeface="Arial"/>
              <a:buChar char="•"/>
              <a:tabLst>
                <a:tab pos="187960" algn="l"/>
              </a:tabLst>
            </a:pPr>
            <a:r>
              <a:rPr sz="2600" b="1" dirty="0">
                <a:solidFill>
                  <a:srgbClr val="04607A"/>
                </a:solidFill>
                <a:latin typeface="Times New Roman"/>
                <a:cs typeface="Times New Roman"/>
              </a:rPr>
              <a:t>Single suction</a:t>
            </a:r>
            <a:r>
              <a:rPr sz="2600" b="1" spc="-3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4607A"/>
                </a:solidFill>
                <a:latin typeface="Times New Roman"/>
                <a:cs typeface="Times New Roman"/>
              </a:rPr>
              <a:t>pump</a:t>
            </a:r>
            <a:endParaRPr sz="2600">
              <a:latin typeface="Times New Roman"/>
              <a:cs typeface="Times New Roman"/>
            </a:endParaRPr>
          </a:p>
          <a:p>
            <a:pPr marL="58419" marR="3633470">
              <a:lnSpc>
                <a:spcPct val="100000"/>
              </a:lnSpc>
              <a:spcBef>
                <a:spcPts val="615"/>
              </a:spcBef>
            </a:pPr>
            <a:r>
              <a:rPr sz="2600" dirty="0">
                <a:latin typeface="Times New Roman"/>
                <a:cs typeface="Times New Roman"/>
              </a:rPr>
              <a:t>Liquid </a:t>
            </a:r>
            <a:r>
              <a:rPr sz="2600" spc="-5" dirty="0">
                <a:latin typeface="Times New Roman"/>
                <a:cs typeface="Times New Roman"/>
              </a:rPr>
              <a:t>enters </a:t>
            </a:r>
            <a:r>
              <a:rPr sz="2600" dirty="0">
                <a:latin typeface="Times New Roman"/>
                <a:cs typeface="Times New Roman"/>
              </a:rPr>
              <a:t>from a  </a:t>
            </a:r>
            <a:r>
              <a:rPr sz="2600" spc="-5" dirty="0">
                <a:latin typeface="Times New Roman"/>
                <a:cs typeface="Times New Roman"/>
              </a:rPr>
              <a:t>suction </a:t>
            </a:r>
            <a:r>
              <a:rPr sz="2600" dirty="0">
                <a:latin typeface="Times New Roman"/>
                <a:cs typeface="Times New Roman"/>
              </a:rPr>
              <a:t>pipe to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impeller  </a:t>
            </a:r>
            <a:r>
              <a:rPr sz="2600" dirty="0">
                <a:latin typeface="Times New Roman"/>
                <a:cs typeface="Times New Roman"/>
              </a:rPr>
              <a:t>only from one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side.</a:t>
            </a:r>
            <a:endParaRPr sz="2600">
              <a:latin typeface="Times New Roman"/>
              <a:cs typeface="Times New Roman"/>
            </a:endParaRPr>
          </a:p>
          <a:p>
            <a:pPr marL="58419" marR="3511550" algn="just">
              <a:lnSpc>
                <a:spcPct val="100000"/>
              </a:lnSpc>
              <a:buFont typeface="Arial"/>
              <a:buChar char="•"/>
              <a:tabLst>
                <a:tab pos="256540" algn="l"/>
              </a:tabLst>
            </a:pPr>
            <a:r>
              <a:rPr sz="2600" b="1" dirty="0">
                <a:solidFill>
                  <a:srgbClr val="115863"/>
                </a:solidFill>
                <a:latin typeface="Times New Roman"/>
                <a:cs typeface="Times New Roman"/>
              </a:rPr>
              <a:t>Double suction pump 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Liquid </a:t>
            </a:r>
            <a:r>
              <a:rPr sz="2600" spc="-5" dirty="0">
                <a:latin typeface="Times New Roman"/>
                <a:cs typeface="Times New Roman"/>
              </a:rPr>
              <a:t>enters </a:t>
            </a:r>
            <a:r>
              <a:rPr sz="2600" dirty="0">
                <a:latin typeface="Times New Roman"/>
                <a:cs typeface="Times New Roman"/>
              </a:rPr>
              <a:t>to both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  </a:t>
            </a:r>
            <a:r>
              <a:rPr sz="2600" spc="-5" dirty="0">
                <a:latin typeface="Times New Roman"/>
                <a:cs typeface="Times New Roman"/>
              </a:rPr>
              <a:t>sides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impeller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4500" y="822698"/>
            <a:ext cx="8246109" cy="4071620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594995" indent="-582930">
              <a:lnSpc>
                <a:spcPct val="100000"/>
              </a:lnSpc>
              <a:spcBef>
                <a:spcPts val="1989"/>
              </a:spcBef>
              <a:buSzPct val="91836"/>
              <a:buFont typeface="Wingdings"/>
              <a:buChar char=""/>
              <a:tabLst>
                <a:tab pos="595630" algn="l"/>
              </a:tabLst>
            </a:pPr>
            <a:r>
              <a:rPr sz="4900" spc="-5" dirty="0">
                <a:solidFill>
                  <a:srgbClr val="04607A"/>
                </a:solidFill>
                <a:latin typeface="Times New Roman"/>
                <a:cs typeface="Times New Roman"/>
              </a:rPr>
              <a:t>According to types of</a:t>
            </a:r>
            <a:r>
              <a:rPr sz="4900" spc="1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4900" spc="-5" dirty="0">
                <a:solidFill>
                  <a:srgbClr val="04607A"/>
                </a:solidFill>
                <a:latin typeface="Times New Roman"/>
                <a:cs typeface="Times New Roman"/>
              </a:rPr>
              <a:t>impeller</a:t>
            </a:r>
            <a:endParaRPr sz="4900">
              <a:latin typeface="Times New Roman"/>
              <a:cs typeface="Times New Roman"/>
            </a:endParaRPr>
          </a:p>
          <a:p>
            <a:pPr marL="233679" indent="-175260">
              <a:lnSpc>
                <a:spcPct val="100000"/>
              </a:lnSpc>
              <a:spcBef>
                <a:spcPts val="1080"/>
              </a:spcBef>
              <a:buClr>
                <a:srgbClr val="0AD0D9"/>
              </a:buClr>
              <a:buSzPct val="80357"/>
              <a:buFont typeface="Arial"/>
              <a:buChar char="•"/>
              <a:tabLst>
                <a:tab pos="233679" algn="l"/>
              </a:tabLst>
            </a:pP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Closed</a:t>
            </a: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impeller</a:t>
            </a:r>
            <a:endParaRPr sz="2800">
              <a:latin typeface="Times New Roman"/>
              <a:cs typeface="Times New Roman"/>
            </a:endParaRPr>
          </a:p>
          <a:p>
            <a:pPr marL="377825" marR="4321810" indent="-274320">
              <a:lnSpc>
                <a:spcPct val="100000"/>
              </a:lnSpc>
              <a:spcBef>
                <a:spcPts val="925"/>
              </a:spcBef>
            </a:pPr>
            <a:r>
              <a:rPr sz="2600" dirty="0">
                <a:latin typeface="Times New Roman"/>
                <a:cs typeface="Times New Roman"/>
              </a:rPr>
              <a:t>if the vanes of the </a:t>
            </a:r>
            <a:r>
              <a:rPr sz="2600" spc="-5" dirty="0">
                <a:latin typeface="Times New Roman"/>
                <a:cs typeface="Times New Roman"/>
              </a:rPr>
              <a:t>impeller  </a:t>
            </a:r>
            <a:r>
              <a:rPr sz="2600" dirty="0">
                <a:latin typeface="Times New Roman"/>
                <a:cs typeface="Times New Roman"/>
              </a:rPr>
              <a:t>are covered with </a:t>
            </a:r>
            <a:r>
              <a:rPr sz="2600" spc="-5" dirty="0">
                <a:latin typeface="Times New Roman"/>
                <a:cs typeface="Times New Roman"/>
              </a:rPr>
              <a:t>plates </a:t>
            </a:r>
            <a:r>
              <a:rPr sz="2600" dirty="0">
                <a:latin typeface="Times New Roman"/>
                <a:cs typeface="Times New Roman"/>
              </a:rPr>
              <a:t>on  both </a:t>
            </a:r>
            <a:r>
              <a:rPr sz="2600" spc="-5" dirty="0">
                <a:latin typeface="Times New Roman"/>
                <a:cs typeface="Times New Roman"/>
              </a:rPr>
              <a:t>sides, it </a:t>
            </a:r>
            <a:r>
              <a:rPr sz="2600" dirty="0">
                <a:latin typeface="Times New Roman"/>
                <a:cs typeface="Times New Roman"/>
              </a:rPr>
              <a:t>is </a:t>
            </a:r>
            <a:r>
              <a:rPr sz="2600" spc="-5" dirty="0">
                <a:latin typeface="Times New Roman"/>
                <a:cs typeface="Times New Roman"/>
              </a:rPr>
              <a:t>called </a:t>
            </a:r>
            <a:r>
              <a:rPr sz="2600" dirty="0">
                <a:latin typeface="Times New Roman"/>
                <a:cs typeface="Times New Roman"/>
              </a:rPr>
              <a:t>a  closed </a:t>
            </a:r>
            <a:r>
              <a:rPr sz="2600" spc="-20" dirty="0">
                <a:latin typeface="Times New Roman"/>
                <a:cs typeface="Times New Roman"/>
              </a:rPr>
              <a:t>impeller. </a:t>
            </a:r>
            <a:r>
              <a:rPr sz="2600" dirty="0">
                <a:latin typeface="Times New Roman"/>
                <a:cs typeface="Times New Roman"/>
              </a:rPr>
              <a:t>It is </a:t>
            </a:r>
            <a:r>
              <a:rPr sz="2600" spc="-5" dirty="0">
                <a:latin typeface="Times New Roman"/>
                <a:cs typeface="Times New Roman"/>
              </a:rPr>
              <a:t>made 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cast </a:t>
            </a:r>
            <a:r>
              <a:rPr sz="2600" dirty="0">
                <a:latin typeface="Times New Roman"/>
                <a:cs typeface="Times New Roman"/>
              </a:rPr>
              <a:t>iron, </a:t>
            </a:r>
            <a:r>
              <a:rPr sz="2600" spc="-5" dirty="0">
                <a:latin typeface="Times New Roman"/>
                <a:cs typeface="Times New Roman"/>
              </a:rPr>
              <a:t>stainless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steel,  cast steel, </a:t>
            </a:r>
            <a:r>
              <a:rPr sz="2600" dirty="0">
                <a:latin typeface="Times New Roman"/>
                <a:cs typeface="Times New Roman"/>
              </a:rPr>
              <a:t>gun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metal.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5152" y="2756916"/>
            <a:ext cx="4041648" cy="3361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0219" y="1830095"/>
            <a:ext cx="3869054" cy="409956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1015"/>
              </a:spcBef>
              <a:buClr>
                <a:srgbClr val="0AD0D9"/>
              </a:buClr>
              <a:buSzPct val="80357"/>
              <a:buFont typeface="Arial"/>
              <a:buChar char="•"/>
              <a:tabLst>
                <a:tab pos="187960" algn="l"/>
              </a:tabLst>
            </a:pP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Semi open</a:t>
            </a:r>
            <a:r>
              <a:rPr sz="2800" b="1" spc="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impeller</a:t>
            </a:r>
            <a:endParaRPr sz="2800">
              <a:latin typeface="Times New Roman"/>
              <a:cs typeface="Times New Roman"/>
            </a:endParaRPr>
          </a:p>
          <a:p>
            <a:pPr marL="332105" marR="5080" indent="42545">
              <a:lnSpc>
                <a:spcPct val="100000"/>
              </a:lnSpc>
              <a:spcBef>
                <a:spcPts val="920"/>
              </a:spcBef>
              <a:tabLst>
                <a:tab pos="1692910" algn="l"/>
              </a:tabLst>
            </a:pPr>
            <a:r>
              <a:rPr sz="2800" spc="-5" dirty="0">
                <a:latin typeface="Times New Roman"/>
                <a:cs typeface="Times New Roman"/>
              </a:rPr>
              <a:t>if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vanes of the  impeller	are covered  with plate on one side, it  is called </a:t>
            </a:r>
            <a:r>
              <a:rPr sz="2800" spc="-10" dirty="0">
                <a:latin typeface="Times New Roman"/>
                <a:cs typeface="Times New Roman"/>
              </a:rPr>
              <a:t>semi </a:t>
            </a:r>
            <a:r>
              <a:rPr sz="2800" spc="-5" dirty="0">
                <a:latin typeface="Times New Roman"/>
                <a:cs typeface="Times New Roman"/>
              </a:rPr>
              <a:t>open  </a:t>
            </a:r>
            <a:r>
              <a:rPr sz="2800" spc="-25" dirty="0">
                <a:latin typeface="Times New Roman"/>
                <a:cs typeface="Times New Roman"/>
              </a:rPr>
              <a:t>impeller. </a:t>
            </a:r>
            <a:r>
              <a:rPr sz="2800" dirty="0">
                <a:latin typeface="Times New Roman"/>
                <a:cs typeface="Times New Roman"/>
              </a:rPr>
              <a:t>It </a:t>
            </a:r>
            <a:r>
              <a:rPr sz="2800" spc="-5" dirty="0">
                <a:latin typeface="Times New Roman"/>
                <a:cs typeface="Times New Roman"/>
              </a:rPr>
              <a:t>has less  number of vanes, </a:t>
            </a:r>
            <a:r>
              <a:rPr sz="2800" dirty="0">
                <a:latin typeface="Times New Roman"/>
                <a:cs typeface="Times New Roman"/>
              </a:rPr>
              <a:t>but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it’s  </a:t>
            </a:r>
            <a:r>
              <a:rPr sz="2800" spc="-5" dirty="0">
                <a:latin typeface="Times New Roman"/>
                <a:cs typeface="Times New Roman"/>
              </a:rPr>
              <a:t>height is </a:t>
            </a:r>
            <a:r>
              <a:rPr sz="2800" spc="-10" dirty="0">
                <a:latin typeface="Times New Roman"/>
                <a:cs typeface="Times New Roman"/>
              </a:rPr>
              <a:t>more </a:t>
            </a:r>
            <a:r>
              <a:rPr sz="2800" spc="-5" dirty="0">
                <a:latin typeface="Times New Roman"/>
                <a:cs typeface="Times New Roman"/>
              </a:rPr>
              <a:t>than that  of closed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impeller.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0" y="2209799"/>
            <a:ext cx="4041647" cy="35783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0219" y="1822474"/>
            <a:ext cx="3920490" cy="409956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216535" indent="-204470">
              <a:lnSpc>
                <a:spcPct val="100000"/>
              </a:lnSpc>
              <a:spcBef>
                <a:spcPts val="1015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217170" algn="l"/>
              </a:tabLst>
            </a:pP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Open</a:t>
            </a:r>
            <a:r>
              <a:rPr sz="2800" b="1" spc="-5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impeller</a:t>
            </a:r>
            <a:endParaRPr sz="2800">
              <a:latin typeface="Times New Roman"/>
              <a:cs typeface="Times New Roman"/>
            </a:endParaRPr>
          </a:p>
          <a:p>
            <a:pPr marL="332105" marR="5080" indent="-96520">
              <a:lnSpc>
                <a:spcPct val="100000"/>
              </a:lnSpc>
              <a:spcBef>
                <a:spcPts val="920"/>
              </a:spcBef>
            </a:pPr>
            <a:r>
              <a:rPr sz="2800" spc="-5" dirty="0">
                <a:latin typeface="Times New Roman"/>
                <a:cs typeface="Times New Roman"/>
              </a:rPr>
              <a:t>If the vanes of the  impeller are </a:t>
            </a:r>
            <a:r>
              <a:rPr sz="2800" dirty="0">
                <a:latin typeface="Times New Roman"/>
                <a:cs typeface="Times New Roman"/>
              </a:rPr>
              <a:t>without  </a:t>
            </a:r>
            <a:r>
              <a:rPr sz="2800" spc="-5" dirty="0">
                <a:latin typeface="Times New Roman"/>
                <a:cs typeface="Times New Roman"/>
              </a:rPr>
              <a:t>covered plate, it is called  open </a:t>
            </a:r>
            <a:r>
              <a:rPr sz="2800" spc="-25" dirty="0">
                <a:latin typeface="Times New Roman"/>
                <a:cs typeface="Times New Roman"/>
              </a:rPr>
              <a:t>impeller. </a:t>
            </a:r>
            <a:r>
              <a:rPr sz="2800" spc="-5" dirty="0">
                <a:latin typeface="Times New Roman"/>
                <a:cs typeface="Times New Roman"/>
              </a:rPr>
              <a:t>These are  generally </a:t>
            </a:r>
            <a:r>
              <a:rPr sz="2800" spc="-10" dirty="0">
                <a:latin typeface="Times New Roman"/>
                <a:cs typeface="Times New Roman"/>
              </a:rPr>
              <a:t>made </a:t>
            </a:r>
            <a:r>
              <a:rPr sz="2800" spc="-5" dirty="0">
                <a:latin typeface="Times New Roman"/>
                <a:cs typeface="Times New Roman"/>
              </a:rPr>
              <a:t>of </a:t>
            </a:r>
            <a:r>
              <a:rPr sz="2800" spc="-10" dirty="0">
                <a:latin typeface="Times New Roman"/>
                <a:cs typeface="Times New Roman"/>
              </a:rPr>
              <a:t>forged  </a:t>
            </a:r>
            <a:r>
              <a:rPr sz="2800" spc="-5" dirty="0">
                <a:latin typeface="Times New Roman"/>
                <a:cs typeface="Times New Roman"/>
              </a:rPr>
              <a:t>steel. It has less life, </a:t>
            </a:r>
            <a:r>
              <a:rPr sz="2800" spc="-10" dirty="0">
                <a:latin typeface="Times New Roman"/>
                <a:cs typeface="Times New Roman"/>
              </a:rPr>
              <a:t>as  </a:t>
            </a:r>
            <a:r>
              <a:rPr sz="2800" spc="-5" dirty="0">
                <a:latin typeface="Times New Roman"/>
                <a:cs typeface="Times New Roman"/>
              </a:rPr>
              <a:t>they have to perform  very </a:t>
            </a:r>
            <a:r>
              <a:rPr sz="2800" dirty="0">
                <a:latin typeface="Times New Roman"/>
                <a:cs typeface="Times New Roman"/>
              </a:rPr>
              <a:t>rough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task</a:t>
            </a:r>
            <a:r>
              <a:rPr sz="2800" dirty="0">
                <a:latin typeface="FreeFarsi"/>
                <a:cs typeface="FreeFarsi"/>
              </a:rPr>
              <a:t>.</a:t>
            </a:r>
            <a:endParaRPr sz="2800">
              <a:latin typeface="FreeFarsi"/>
              <a:cs typeface="FreeFars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0" y="1828800"/>
            <a:ext cx="3985259" cy="4265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4500" y="892519"/>
            <a:ext cx="7432040" cy="5349240"/>
          </a:xfrm>
          <a:prstGeom prst="rect">
            <a:avLst/>
          </a:prstGeom>
        </p:spPr>
        <p:txBody>
          <a:bodyPr vert="horz" wrap="square" lIns="0" tIns="235585" rIns="0" bIns="0" rtlCol="0">
            <a:spAutoFit/>
          </a:bodyPr>
          <a:lstStyle/>
          <a:p>
            <a:pPr marL="594995" indent="-582930">
              <a:lnSpc>
                <a:spcPct val="100000"/>
              </a:lnSpc>
              <a:spcBef>
                <a:spcPts val="1855"/>
              </a:spcBef>
              <a:buFont typeface="Wingdings"/>
              <a:buChar char=""/>
              <a:tabLst>
                <a:tab pos="595630" algn="l"/>
                <a:tab pos="3149600" algn="l"/>
                <a:tab pos="6244590" algn="l"/>
              </a:tabLst>
            </a:pPr>
            <a:r>
              <a:rPr sz="4500" dirty="0">
                <a:solidFill>
                  <a:srgbClr val="04607A"/>
                </a:solidFill>
                <a:latin typeface="Times New Roman"/>
                <a:cs typeface="Times New Roman"/>
              </a:rPr>
              <a:t>According	to </a:t>
            </a:r>
            <a:r>
              <a:rPr sz="4500" spc="10" dirty="0">
                <a:solidFill>
                  <a:srgbClr val="04607A"/>
                </a:solidFill>
                <a:latin typeface="Times New Roman"/>
                <a:cs typeface="Times New Roman"/>
              </a:rPr>
              <a:t>n</a:t>
            </a:r>
            <a:r>
              <a:rPr sz="4500" dirty="0">
                <a:solidFill>
                  <a:srgbClr val="04607A"/>
                </a:solidFill>
                <a:latin typeface="Times New Roman"/>
                <a:cs typeface="Times New Roman"/>
              </a:rPr>
              <a:t>um</a:t>
            </a:r>
            <a:r>
              <a:rPr sz="4500" spc="5" dirty="0">
                <a:solidFill>
                  <a:srgbClr val="04607A"/>
                </a:solidFill>
                <a:latin typeface="Times New Roman"/>
                <a:cs typeface="Times New Roman"/>
              </a:rPr>
              <a:t>b</a:t>
            </a:r>
            <a:r>
              <a:rPr sz="4500" dirty="0">
                <a:solidFill>
                  <a:srgbClr val="04607A"/>
                </a:solidFill>
                <a:latin typeface="Times New Roman"/>
                <a:cs typeface="Times New Roman"/>
              </a:rPr>
              <a:t>er</a:t>
            </a:r>
            <a:r>
              <a:rPr sz="4500" spc="-3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04607A"/>
                </a:solidFill>
                <a:latin typeface="Times New Roman"/>
                <a:cs typeface="Times New Roman"/>
              </a:rPr>
              <a:t>of	stage</a:t>
            </a:r>
            <a:endParaRPr sz="4500">
              <a:latin typeface="Times New Roman"/>
              <a:cs typeface="Times New Roman"/>
            </a:endParaRPr>
          </a:p>
          <a:p>
            <a:pPr marL="262255" indent="-204470">
              <a:lnSpc>
                <a:spcPct val="100000"/>
              </a:lnSpc>
              <a:spcBef>
                <a:spcPts val="1085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262890" algn="l"/>
              </a:tabLst>
            </a:pP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Single</a:t>
            </a:r>
            <a:r>
              <a:rPr sz="2800" b="1" spc="-1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stage</a:t>
            </a:r>
            <a:endParaRPr sz="2800">
              <a:latin typeface="Times New Roman"/>
              <a:cs typeface="Times New Roman"/>
            </a:endParaRPr>
          </a:p>
          <a:p>
            <a:pPr marL="377825" marR="3726179" indent="-20320">
              <a:lnSpc>
                <a:spcPts val="2810"/>
              </a:lnSpc>
              <a:spcBef>
                <a:spcPts val="1025"/>
              </a:spcBef>
            </a:pPr>
            <a:r>
              <a:rPr sz="2600" dirty="0">
                <a:latin typeface="Times New Roman"/>
                <a:cs typeface="Times New Roman"/>
              </a:rPr>
              <a:t>In a </a:t>
            </a:r>
            <a:r>
              <a:rPr sz="2600" spc="-5" dirty="0">
                <a:latin typeface="Times New Roman"/>
                <a:cs typeface="Times New Roman"/>
              </a:rPr>
              <a:t>single stage </a:t>
            </a:r>
            <a:r>
              <a:rPr sz="2600" dirty="0">
                <a:latin typeface="Times New Roman"/>
                <a:cs typeface="Times New Roman"/>
              </a:rPr>
              <a:t>pump,  only </a:t>
            </a:r>
            <a:r>
              <a:rPr sz="2600" spc="5" dirty="0">
                <a:latin typeface="Times New Roman"/>
                <a:cs typeface="Times New Roman"/>
              </a:rPr>
              <a:t>one </a:t>
            </a:r>
            <a:r>
              <a:rPr sz="2600" spc="-5" dirty="0">
                <a:latin typeface="Times New Roman"/>
                <a:cs typeface="Times New Roman"/>
              </a:rPr>
              <a:t>impeller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used  on 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shaft.</a:t>
            </a:r>
            <a:endParaRPr sz="2600">
              <a:latin typeface="Times New Roman"/>
              <a:cs typeface="Times New Roman"/>
            </a:endParaRPr>
          </a:p>
          <a:p>
            <a:pPr marL="104139">
              <a:lnSpc>
                <a:spcPct val="100000"/>
              </a:lnSpc>
              <a:spcBef>
                <a:spcPts val="26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            </a:t>
            </a:r>
            <a:r>
              <a:rPr sz="2600" b="1" dirty="0">
                <a:solidFill>
                  <a:srgbClr val="115863"/>
                </a:solidFill>
                <a:latin typeface="Times New Roman"/>
                <a:cs typeface="Times New Roman"/>
              </a:rPr>
              <a:t>Multi</a:t>
            </a:r>
            <a:r>
              <a:rPr sz="2600" b="1" spc="-30" dirty="0">
                <a:solidFill>
                  <a:srgbClr val="115863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115863"/>
                </a:solidFill>
                <a:latin typeface="Times New Roman"/>
                <a:cs typeface="Times New Roman"/>
              </a:rPr>
              <a:t>stage</a:t>
            </a:r>
            <a:endParaRPr sz="2600">
              <a:latin typeface="Times New Roman"/>
              <a:cs typeface="Times New Roman"/>
            </a:endParaRPr>
          </a:p>
          <a:p>
            <a:pPr marL="377825" marR="3497579" indent="-27940">
              <a:lnSpc>
                <a:spcPct val="90000"/>
              </a:lnSpc>
              <a:spcBef>
                <a:spcPts val="625"/>
              </a:spcBef>
              <a:tabLst>
                <a:tab pos="1468755" algn="l"/>
              </a:tabLst>
            </a:pPr>
            <a:r>
              <a:rPr sz="2600" dirty="0">
                <a:latin typeface="Times New Roman"/>
                <a:cs typeface="Times New Roman"/>
              </a:rPr>
              <a:t>In a </a:t>
            </a:r>
            <a:r>
              <a:rPr sz="2600" spc="-5" dirty="0">
                <a:latin typeface="Times New Roman"/>
                <a:cs typeface="Times New Roman"/>
              </a:rPr>
              <a:t>multi stage </a:t>
            </a:r>
            <a:r>
              <a:rPr sz="2600" dirty="0">
                <a:latin typeface="Times New Roman"/>
                <a:cs typeface="Times New Roman"/>
              </a:rPr>
              <a:t>pump,  </a:t>
            </a:r>
            <a:r>
              <a:rPr sz="2600" spc="-5" dirty="0">
                <a:latin typeface="Times New Roman"/>
                <a:cs typeface="Times New Roman"/>
              </a:rPr>
              <a:t>more than </a:t>
            </a:r>
            <a:r>
              <a:rPr sz="2600" spc="5" dirty="0">
                <a:latin typeface="Times New Roman"/>
                <a:cs typeface="Times New Roman"/>
              </a:rPr>
              <a:t>one </a:t>
            </a:r>
            <a:r>
              <a:rPr sz="2600" spc="-5" dirty="0">
                <a:latin typeface="Times New Roman"/>
                <a:cs typeface="Times New Roman"/>
              </a:rPr>
              <a:t>impeller </a:t>
            </a:r>
            <a:r>
              <a:rPr sz="2600" dirty="0">
                <a:latin typeface="Times New Roman"/>
                <a:cs typeface="Times New Roman"/>
              </a:rPr>
              <a:t>is  used on the </a:t>
            </a:r>
            <a:r>
              <a:rPr sz="2600" spc="-10" dirty="0">
                <a:latin typeface="Times New Roman"/>
                <a:cs typeface="Times New Roman"/>
              </a:rPr>
              <a:t>same </a:t>
            </a:r>
            <a:r>
              <a:rPr sz="2600" dirty="0">
                <a:latin typeface="Times New Roman"/>
                <a:cs typeface="Times New Roman"/>
              </a:rPr>
              <a:t>shaft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  </a:t>
            </a:r>
            <a:r>
              <a:rPr sz="2600" spc="-5" dirty="0">
                <a:latin typeface="Times New Roman"/>
                <a:cs typeface="Times New Roman"/>
              </a:rPr>
              <a:t>enclosed </a:t>
            </a:r>
            <a:r>
              <a:rPr sz="2600" dirty="0">
                <a:latin typeface="Times New Roman"/>
                <a:cs typeface="Times New Roman"/>
              </a:rPr>
              <a:t>in the </a:t>
            </a:r>
            <a:r>
              <a:rPr sz="2600" spc="-10" dirty="0">
                <a:latin typeface="Times New Roman"/>
                <a:cs typeface="Times New Roman"/>
              </a:rPr>
              <a:t>same  </a:t>
            </a:r>
            <a:r>
              <a:rPr sz="2600" dirty="0">
                <a:latin typeface="Times New Roman"/>
                <a:cs typeface="Times New Roman"/>
              </a:rPr>
              <a:t>casing.	It is used to </a:t>
            </a:r>
            <a:r>
              <a:rPr sz="2600" spc="-5" dirty="0">
                <a:latin typeface="Times New Roman"/>
                <a:cs typeface="Times New Roman"/>
              </a:rPr>
              <a:t>raise  </a:t>
            </a:r>
            <a:r>
              <a:rPr sz="2600" dirty="0">
                <a:latin typeface="Times New Roman"/>
                <a:cs typeface="Times New Roman"/>
              </a:rPr>
              <a:t>high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head.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24400" y="1905000"/>
            <a:ext cx="4114800" cy="201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5800" y="4114800"/>
            <a:ext cx="4343400" cy="24246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4500" y="795750"/>
            <a:ext cx="7957820" cy="5176520"/>
          </a:xfrm>
          <a:prstGeom prst="rect">
            <a:avLst/>
          </a:prstGeom>
        </p:spPr>
        <p:txBody>
          <a:bodyPr vert="horz" wrap="square" lIns="0" tIns="332105" rIns="0" bIns="0" rtlCol="0">
            <a:spAutoFit/>
          </a:bodyPr>
          <a:lstStyle/>
          <a:p>
            <a:pPr marL="594995" indent="-582930">
              <a:lnSpc>
                <a:spcPct val="100000"/>
              </a:lnSpc>
              <a:spcBef>
                <a:spcPts val="2615"/>
              </a:spcBef>
              <a:buFont typeface="Wingdings"/>
              <a:buChar char=""/>
              <a:tabLst>
                <a:tab pos="595630" algn="l"/>
                <a:tab pos="3149600" algn="l"/>
                <a:tab pos="5801995" algn="l"/>
              </a:tabLst>
            </a:pPr>
            <a:r>
              <a:rPr sz="4500" dirty="0">
                <a:solidFill>
                  <a:srgbClr val="04607A"/>
                </a:solidFill>
                <a:latin typeface="Times New Roman"/>
                <a:cs typeface="Times New Roman"/>
              </a:rPr>
              <a:t>According	to shape</a:t>
            </a:r>
            <a:r>
              <a:rPr sz="4500" spc="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04607A"/>
                </a:solidFill>
                <a:latin typeface="Times New Roman"/>
                <a:cs typeface="Times New Roman"/>
              </a:rPr>
              <a:t>of	the</a:t>
            </a:r>
            <a:r>
              <a:rPr sz="4500" spc="-9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4500" dirty="0">
                <a:solidFill>
                  <a:srgbClr val="04607A"/>
                </a:solidFill>
                <a:latin typeface="Times New Roman"/>
                <a:cs typeface="Times New Roman"/>
              </a:rPr>
              <a:t>vanes</a:t>
            </a:r>
            <a:endParaRPr sz="4500">
              <a:latin typeface="Times New Roman"/>
              <a:cs typeface="Times New Roman"/>
            </a:endParaRPr>
          </a:p>
          <a:p>
            <a:pPr marL="233679" indent="-175260">
              <a:lnSpc>
                <a:spcPct val="100000"/>
              </a:lnSpc>
              <a:spcBef>
                <a:spcPts val="1340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33679" algn="l"/>
              </a:tabLst>
            </a:pPr>
            <a:r>
              <a:rPr sz="24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Curved forward</a:t>
            </a:r>
            <a:r>
              <a:rPr sz="2400" b="1" spc="1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vanes</a:t>
            </a:r>
            <a:endParaRPr sz="2400">
              <a:latin typeface="Times New Roman"/>
              <a:cs typeface="Times New Roman"/>
            </a:endParaRPr>
          </a:p>
          <a:p>
            <a:pPr marL="377825" marR="3890645" indent="-7620">
              <a:lnSpc>
                <a:spcPct val="90200"/>
              </a:lnSpc>
              <a:spcBef>
                <a:spcPts val="1135"/>
              </a:spcBef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outlet </a:t>
            </a:r>
            <a:r>
              <a:rPr sz="2800" spc="-5" dirty="0">
                <a:latin typeface="Times New Roman"/>
                <a:cs typeface="Times New Roman"/>
              </a:rPr>
              <a:t>tip 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vane  is curved forward in the  direction of </a:t>
            </a:r>
            <a:r>
              <a:rPr sz="2800" dirty="0">
                <a:latin typeface="Times New Roman"/>
                <a:cs typeface="Times New Roman"/>
              </a:rPr>
              <a:t>rotation </a:t>
            </a:r>
            <a:r>
              <a:rPr sz="2800" spc="-5" dirty="0">
                <a:latin typeface="Times New Roman"/>
                <a:cs typeface="Times New Roman"/>
              </a:rPr>
              <a:t>of 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25" dirty="0">
                <a:latin typeface="Times New Roman"/>
                <a:cs typeface="Times New Roman"/>
              </a:rPr>
              <a:t>impeller.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impeller  having such vanes is  called slow speed  </a:t>
            </a:r>
            <a:r>
              <a:rPr sz="2800" spc="-25" dirty="0">
                <a:latin typeface="Times New Roman"/>
                <a:cs typeface="Times New Roman"/>
              </a:rPr>
              <a:t>impeller. </a:t>
            </a:r>
            <a:r>
              <a:rPr sz="2800" spc="-5" dirty="0">
                <a:latin typeface="Times New Roman"/>
                <a:cs typeface="Times New Roman"/>
              </a:rPr>
              <a:t>This </a:t>
            </a:r>
            <a:r>
              <a:rPr sz="2800" dirty="0">
                <a:latin typeface="Times New Roman"/>
                <a:cs typeface="Times New Roman"/>
              </a:rPr>
              <a:t>type </a:t>
            </a:r>
            <a:r>
              <a:rPr sz="2800" spc="-5" dirty="0">
                <a:latin typeface="Times New Roman"/>
                <a:cs typeface="Times New Roman"/>
              </a:rPr>
              <a:t>of the  impeller has low  </a:t>
            </a:r>
            <a:r>
              <a:rPr sz="2800" spc="-10" dirty="0">
                <a:latin typeface="Times New Roman"/>
                <a:cs typeface="Times New Roman"/>
              </a:rPr>
              <a:t>efficiency </a:t>
            </a:r>
            <a:r>
              <a:rPr sz="2800" spc="-5" dirty="0">
                <a:latin typeface="Times New Roman"/>
                <a:cs typeface="Times New Roman"/>
              </a:rPr>
              <a:t>about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75%.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76800" y="1905000"/>
            <a:ext cx="3810000" cy="4456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0219" y="1830095"/>
            <a:ext cx="4221480" cy="367284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1015"/>
              </a:spcBef>
              <a:buClr>
                <a:srgbClr val="0AD0D9"/>
              </a:buClr>
              <a:buSzPct val="80357"/>
              <a:buFont typeface="Arial"/>
              <a:buChar char="•"/>
              <a:tabLst>
                <a:tab pos="187960" algn="l"/>
              </a:tabLst>
            </a:pP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Radial</a:t>
            </a: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vanes</a:t>
            </a:r>
            <a:endParaRPr sz="2800">
              <a:latin typeface="Times New Roman"/>
              <a:cs typeface="Times New Roman"/>
            </a:endParaRPr>
          </a:p>
          <a:p>
            <a:pPr marL="332105" marR="5080" indent="-274320">
              <a:lnSpc>
                <a:spcPct val="100000"/>
              </a:lnSpc>
              <a:spcBef>
                <a:spcPts val="920"/>
              </a:spcBef>
            </a:pPr>
            <a:r>
              <a:rPr sz="2800" spc="-5" dirty="0">
                <a:latin typeface="Times New Roman"/>
                <a:cs typeface="Times New Roman"/>
              </a:rPr>
              <a:t>These vanes have outlet tips  in radial direction. The  impeller having such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vanes  is called medium speed  </a:t>
            </a:r>
            <a:r>
              <a:rPr sz="2800" spc="-25" dirty="0">
                <a:latin typeface="Times New Roman"/>
                <a:cs typeface="Times New Roman"/>
              </a:rPr>
              <a:t>impeller.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efficiency </a:t>
            </a:r>
            <a:r>
              <a:rPr sz="2800" dirty="0">
                <a:latin typeface="Times New Roman"/>
                <a:cs typeface="Times New Roman"/>
              </a:rPr>
              <a:t>of  </a:t>
            </a:r>
            <a:r>
              <a:rPr sz="2800" spc="-5" dirty="0">
                <a:latin typeface="Times New Roman"/>
                <a:cs typeface="Times New Roman"/>
              </a:rPr>
              <a:t>this type of impeller varies  from </a:t>
            </a:r>
            <a:r>
              <a:rPr sz="2800" dirty="0">
                <a:latin typeface="Times New Roman"/>
                <a:cs typeface="Times New Roman"/>
              </a:rPr>
              <a:t>80% </a:t>
            </a:r>
            <a:r>
              <a:rPr sz="2800" spc="-5" dirty="0">
                <a:latin typeface="Times New Roman"/>
                <a:cs typeface="Times New Roman"/>
              </a:rPr>
              <a:t>to 85%.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03470" y="1813089"/>
            <a:ext cx="3682276" cy="46452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0219" y="1857527"/>
            <a:ext cx="4030345" cy="41148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16535" indent="-204470">
              <a:lnSpc>
                <a:spcPct val="100000"/>
              </a:lnSpc>
              <a:spcBef>
                <a:spcPts val="740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217170" algn="l"/>
              </a:tabLst>
            </a:pP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Curved </a:t>
            </a:r>
            <a:r>
              <a:rPr sz="2800" b="1" spc="-10" dirty="0">
                <a:solidFill>
                  <a:srgbClr val="04607A"/>
                </a:solidFill>
                <a:latin typeface="Times New Roman"/>
                <a:cs typeface="Times New Roman"/>
              </a:rPr>
              <a:t>backward</a:t>
            </a:r>
            <a:r>
              <a:rPr sz="2800" b="1" spc="5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vanes</a:t>
            </a:r>
            <a:endParaRPr sz="2800">
              <a:latin typeface="Times New Roman"/>
              <a:cs typeface="Times New Roman"/>
            </a:endParaRPr>
          </a:p>
          <a:p>
            <a:pPr marL="332105" marR="5080" indent="-274320">
              <a:lnSpc>
                <a:spcPct val="90000"/>
              </a:lnSpc>
              <a:spcBef>
                <a:spcPts val="975"/>
              </a:spcBef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outlet </a:t>
            </a:r>
            <a:r>
              <a:rPr sz="2800" spc="-5" dirty="0">
                <a:latin typeface="Times New Roman"/>
                <a:cs typeface="Times New Roman"/>
              </a:rPr>
              <a:t>tip 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vane is  curved backward in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direction of </a:t>
            </a:r>
            <a:r>
              <a:rPr sz="2800" dirty="0">
                <a:latin typeface="Times New Roman"/>
                <a:cs typeface="Times New Roman"/>
              </a:rPr>
              <a:t>rotation </a:t>
            </a:r>
            <a:r>
              <a:rPr sz="2800" spc="-5" dirty="0">
                <a:latin typeface="Times New Roman"/>
                <a:cs typeface="Times New Roman"/>
              </a:rPr>
              <a:t>of 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25" dirty="0">
                <a:latin typeface="Times New Roman"/>
                <a:cs typeface="Times New Roman"/>
              </a:rPr>
              <a:t>impeller.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impeller  having such vanes is  called fast speed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impeller.  </a:t>
            </a:r>
            <a:r>
              <a:rPr sz="2800" spc="-5" dirty="0">
                <a:latin typeface="Times New Roman"/>
                <a:cs typeface="Times New Roman"/>
              </a:rPr>
              <a:t>This </a:t>
            </a:r>
            <a:r>
              <a:rPr sz="2800" dirty="0">
                <a:latin typeface="Times New Roman"/>
                <a:cs typeface="Times New Roman"/>
              </a:rPr>
              <a:t>type </a:t>
            </a:r>
            <a:r>
              <a:rPr sz="2800" spc="-5" dirty="0">
                <a:latin typeface="Times New Roman"/>
                <a:cs typeface="Times New Roman"/>
              </a:rPr>
              <a:t>of impeller  gives highest </a:t>
            </a:r>
            <a:r>
              <a:rPr sz="2800" spc="-10" dirty="0">
                <a:latin typeface="Times New Roman"/>
                <a:cs typeface="Times New Roman"/>
              </a:rPr>
              <a:t>efficiency  </a:t>
            </a:r>
            <a:r>
              <a:rPr sz="2800" spc="-5" dirty="0">
                <a:latin typeface="Times New Roman"/>
                <a:cs typeface="Times New Roman"/>
              </a:rPr>
              <a:t>about 85% 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90%.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71301" y="1813699"/>
            <a:ext cx="4097109" cy="46387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5900" y="821181"/>
            <a:ext cx="858901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8960" indent="-55626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568960" algn="l"/>
              </a:tabLst>
            </a:pPr>
            <a:r>
              <a:rPr sz="4300" spc="-20" dirty="0">
                <a:solidFill>
                  <a:srgbClr val="04607A"/>
                </a:solidFill>
                <a:latin typeface="Carlito"/>
                <a:cs typeface="Carlito"/>
              </a:rPr>
              <a:t>According to </a:t>
            </a:r>
            <a:r>
              <a:rPr sz="4300" spc="-10" dirty="0">
                <a:solidFill>
                  <a:srgbClr val="04607A"/>
                </a:solidFill>
                <a:latin typeface="Carlito"/>
                <a:cs typeface="Carlito"/>
              </a:rPr>
              <a:t>disposition </a:t>
            </a:r>
            <a:r>
              <a:rPr sz="4300" spc="-5" dirty="0">
                <a:solidFill>
                  <a:srgbClr val="04607A"/>
                </a:solidFill>
                <a:latin typeface="Carlito"/>
                <a:cs typeface="Carlito"/>
              </a:rPr>
              <a:t>of the</a:t>
            </a:r>
            <a:r>
              <a:rPr sz="4300" spc="125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4300" spc="-15" dirty="0">
                <a:solidFill>
                  <a:srgbClr val="04607A"/>
                </a:solidFill>
                <a:latin typeface="Carlito"/>
                <a:cs typeface="Carlito"/>
              </a:rPr>
              <a:t>shaft</a:t>
            </a:r>
            <a:endParaRPr sz="43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0219" y="1814855"/>
            <a:ext cx="3564254" cy="197294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216535" indent="-204470">
              <a:lnSpc>
                <a:spcPct val="100000"/>
              </a:lnSpc>
              <a:spcBef>
                <a:spcPts val="1075"/>
              </a:spcBef>
              <a:buClr>
                <a:srgbClr val="0AD0D9"/>
              </a:buClr>
              <a:buSzPct val="94642"/>
              <a:buFont typeface="Arial"/>
              <a:buChar char="•"/>
              <a:tabLst>
                <a:tab pos="217170" algn="l"/>
              </a:tabLst>
            </a:pP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Horizontal</a:t>
            </a:r>
            <a:r>
              <a:rPr sz="2800" b="1" spc="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pump</a:t>
            </a:r>
            <a:endParaRPr sz="2800">
              <a:latin typeface="Times New Roman"/>
              <a:cs typeface="Times New Roman"/>
            </a:endParaRPr>
          </a:p>
          <a:p>
            <a:pPr marL="332105" marR="5080" indent="-274320">
              <a:lnSpc>
                <a:spcPct val="99100"/>
              </a:lnSpc>
              <a:spcBef>
                <a:spcPts val="1010"/>
              </a:spcBef>
            </a:pPr>
            <a:r>
              <a:rPr sz="2800" spc="-5" dirty="0">
                <a:latin typeface="Times New Roman"/>
                <a:cs typeface="Times New Roman"/>
              </a:rPr>
              <a:t>In this type of pump,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impeller </a:t>
            </a:r>
            <a:r>
              <a:rPr sz="2800" dirty="0">
                <a:latin typeface="Times New Roman"/>
                <a:cs typeface="Times New Roman"/>
              </a:rPr>
              <a:t>shaft </a:t>
            </a:r>
            <a:r>
              <a:rPr sz="2800" spc="-5" dirty="0">
                <a:latin typeface="Times New Roman"/>
                <a:cs typeface="Times New Roman"/>
              </a:rPr>
              <a:t>is used  </a:t>
            </a:r>
            <a:r>
              <a:rPr sz="2800" dirty="0">
                <a:latin typeface="Times New Roman"/>
                <a:cs typeface="Times New Roman"/>
              </a:rPr>
              <a:t>horizontal</a:t>
            </a:r>
            <a:r>
              <a:rPr sz="2800" dirty="0">
                <a:latin typeface="FreeFarsi"/>
                <a:cs typeface="FreeFarsi"/>
              </a:rPr>
              <a:t>.</a:t>
            </a:r>
            <a:endParaRPr sz="2800">
              <a:latin typeface="FreeFarsi"/>
              <a:cs typeface="FreeFars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8807" y="1834413"/>
            <a:ext cx="3564254" cy="195389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1000"/>
              </a:spcBef>
              <a:buClr>
                <a:srgbClr val="0AD0D9"/>
              </a:buClr>
              <a:buSzPct val="80357"/>
              <a:buFont typeface="Arial"/>
              <a:buChar char="•"/>
              <a:tabLst>
                <a:tab pos="187960" algn="l"/>
              </a:tabLst>
            </a:pPr>
            <a:r>
              <a:rPr sz="2800" b="1" spc="-40" dirty="0">
                <a:solidFill>
                  <a:srgbClr val="04607A"/>
                </a:solidFill>
                <a:latin typeface="Times New Roman"/>
                <a:cs typeface="Times New Roman"/>
              </a:rPr>
              <a:t>Vertical</a:t>
            </a:r>
            <a:r>
              <a:rPr sz="2800" b="1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4607A"/>
                </a:solidFill>
                <a:latin typeface="Times New Roman"/>
                <a:cs typeface="Times New Roman"/>
              </a:rPr>
              <a:t>pump</a:t>
            </a:r>
            <a:endParaRPr sz="2800">
              <a:latin typeface="Times New Roman"/>
              <a:cs typeface="Times New Roman"/>
            </a:endParaRPr>
          </a:p>
          <a:p>
            <a:pPr marL="332105" marR="5080" indent="-274320">
              <a:lnSpc>
                <a:spcPct val="99100"/>
              </a:lnSpc>
              <a:spcBef>
                <a:spcPts val="930"/>
              </a:spcBef>
            </a:pPr>
            <a:r>
              <a:rPr sz="2800" spc="-5" dirty="0">
                <a:latin typeface="Times New Roman"/>
                <a:cs typeface="Times New Roman"/>
              </a:rPr>
              <a:t>In this type of pump,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 </a:t>
            </a:r>
            <a:r>
              <a:rPr sz="2800" spc="-5" dirty="0">
                <a:latin typeface="Times New Roman"/>
                <a:cs typeface="Times New Roman"/>
              </a:rPr>
              <a:t>impeller </a:t>
            </a:r>
            <a:r>
              <a:rPr sz="2800" dirty="0">
                <a:latin typeface="Times New Roman"/>
                <a:cs typeface="Times New Roman"/>
              </a:rPr>
              <a:t>shaft </a:t>
            </a:r>
            <a:r>
              <a:rPr sz="2800" spc="-5" dirty="0">
                <a:latin typeface="Times New Roman"/>
                <a:cs typeface="Times New Roman"/>
              </a:rPr>
              <a:t>is used  vertical</a:t>
            </a:r>
            <a:r>
              <a:rPr sz="2800" spc="-5" dirty="0">
                <a:latin typeface="FreeFarsi"/>
                <a:cs typeface="FreeFarsi"/>
              </a:rPr>
              <a:t>.</a:t>
            </a:r>
            <a:endParaRPr sz="2800">
              <a:latin typeface="FreeFarsi"/>
              <a:cs typeface="FreeFars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2000" y="4114800"/>
            <a:ext cx="3124200" cy="2209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8400" y="3657600"/>
            <a:ext cx="2133600" cy="2819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7828" y="1050925"/>
            <a:ext cx="6898005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0" marR="1610360" indent="-1270" algn="ctr">
              <a:lnSpc>
                <a:spcPct val="120000"/>
              </a:lnSpc>
              <a:spcBef>
                <a:spcPts val="100"/>
              </a:spcBef>
            </a:pPr>
            <a:r>
              <a:rPr sz="3600" smtClean="0">
                <a:solidFill>
                  <a:srgbClr val="FFFFFF"/>
                </a:solidFill>
                <a:latin typeface="Times New Roman"/>
                <a:cs typeface="Times New Roman"/>
              </a:rPr>
              <a:t>INTRODUCTION 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CONSTRUCTION 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CLASSIFIC</a:t>
            </a:r>
            <a:r>
              <a:rPr sz="3600" spc="-39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TION 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WORKING</a:t>
            </a:r>
            <a:endParaRPr sz="3600">
              <a:latin typeface="Times New Roman"/>
              <a:cs typeface="Times New Roman"/>
            </a:endParaRPr>
          </a:p>
          <a:p>
            <a:pPr marL="12700" marR="5080" indent="-2540" algn="ctr">
              <a:lnSpc>
                <a:spcPct val="120000"/>
              </a:lnSpc>
              <a:spcBef>
                <a:spcPts val="5"/>
              </a:spcBef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HEADS </a:t>
            </a:r>
            <a:r>
              <a:rPr sz="3600" spc="-5" dirty="0">
                <a:solidFill>
                  <a:srgbClr val="FFFFFF"/>
                </a:solidFill>
                <a:latin typeface="Times New Roman"/>
                <a:cs typeface="Times New Roman"/>
              </a:rPr>
              <a:t>LOSSES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3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EFFICIENCIES  </a:t>
            </a:r>
            <a:r>
              <a:rPr sz="3600" spc="-85" dirty="0">
                <a:solidFill>
                  <a:srgbClr val="FFFFFF"/>
                </a:solidFill>
                <a:latin typeface="Times New Roman"/>
                <a:cs typeface="Times New Roman"/>
              </a:rPr>
              <a:t>ADVANTAGE </a:t>
            </a: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3600" spc="-65" dirty="0">
                <a:solidFill>
                  <a:srgbClr val="FFFFFF"/>
                </a:solidFill>
                <a:latin typeface="Times New Roman"/>
                <a:cs typeface="Times New Roman"/>
              </a:rPr>
              <a:t>DISADVANTAGE  </a:t>
            </a:r>
            <a:r>
              <a:rPr sz="3600" spc="-40" dirty="0">
                <a:solidFill>
                  <a:srgbClr val="FFFFFF"/>
                </a:solidFill>
                <a:latin typeface="Times New Roman"/>
                <a:cs typeface="Times New Roman"/>
              </a:rPr>
              <a:t>APPLICATION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955294"/>
            <a:ext cx="207391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4607A"/>
                </a:solidFill>
              </a:rPr>
              <a:t>Priming</a:t>
            </a:r>
          </a:p>
        </p:txBody>
      </p:sp>
      <p:sp>
        <p:nvSpPr>
          <p:cNvPr id="9" name="object 9"/>
          <p:cNvSpPr/>
          <p:nvPr/>
        </p:nvSpPr>
        <p:spPr>
          <a:xfrm>
            <a:off x="701040" y="1752600"/>
            <a:ext cx="7741920" cy="457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49782"/>
            <a:ext cx="53555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4607A"/>
                </a:solidFill>
              </a:rPr>
              <a:t>Necessity of</a:t>
            </a:r>
            <a:r>
              <a:rPr spc="-70" dirty="0">
                <a:solidFill>
                  <a:srgbClr val="04607A"/>
                </a:solidFill>
              </a:rPr>
              <a:t> </a:t>
            </a:r>
            <a:r>
              <a:rPr dirty="0">
                <a:solidFill>
                  <a:srgbClr val="04607A"/>
                </a:solidFill>
              </a:rPr>
              <a:t>priming</a:t>
            </a:r>
          </a:p>
        </p:txBody>
      </p:sp>
      <p:sp>
        <p:nvSpPr>
          <p:cNvPr id="9" name="object 9"/>
          <p:cNvSpPr/>
          <p:nvPr/>
        </p:nvSpPr>
        <p:spPr>
          <a:xfrm>
            <a:off x="685800" y="1935479"/>
            <a:ext cx="7848600" cy="4617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49782"/>
            <a:ext cx="51435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4607A"/>
                </a:solidFill>
              </a:rPr>
              <a:t>Methods of</a:t>
            </a:r>
            <a:r>
              <a:rPr spc="-80" dirty="0">
                <a:solidFill>
                  <a:srgbClr val="04607A"/>
                </a:solidFill>
              </a:rPr>
              <a:t> </a:t>
            </a:r>
            <a:r>
              <a:rPr dirty="0">
                <a:solidFill>
                  <a:srgbClr val="04607A"/>
                </a:solidFill>
              </a:rPr>
              <a:t>Priming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97278" y="1970023"/>
            <a:ext cx="2371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00" dirty="0">
                <a:solidFill>
                  <a:srgbClr val="04607A"/>
                </a:solidFill>
                <a:latin typeface="Times New Roman"/>
                <a:cs typeface="Times New Roman"/>
              </a:rPr>
              <a:t>Manual</a:t>
            </a:r>
            <a:r>
              <a:rPr sz="2400" b="1" spc="-8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400" b="1" spc="120" dirty="0">
                <a:solidFill>
                  <a:srgbClr val="04607A"/>
                </a:solidFill>
                <a:latin typeface="Times New Roman"/>
                <a:cs typeface="Times New Roman"/>
              </a:rPr>
              <a:t>Priming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8182" y="1972183"/>
            <a:ext cx="1813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75" dirty="0">
                <a:solidFill>
                  <a:srgbClr val="04607A"/>
                </a:solidFill>
                <a:latin typeface="Times New Roman"/>
                <a:cs typeface="Times New Roman"/>
              </a:rPr>
              <a:t>Self</a:t>
            </a:r>
            <a:r>
              <a:rPr sz="2400" b="1" spc="-3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400" b="1" spc="120" dirty="0">
                <a:solidFill>
                  <a:srgbClr val="04607A"/>
                </a:solidFill>
                <a:latin typeface="Times New Roman"/>
                <a:cs typeface="Times New Roman"/>
              </a:rPr>
              <a:t>Priming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" y="2667000"/>
            <a:ext cx="4800600" cy="3669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0200" y="2667000"/>
            <a:ext cx="3438144" cy="384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726694"/>
            <a:ext cx="24269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280" dirty="0">
                <a:solidFill>
                  <a:srgbClr val="04607A"/>
                </a:solidFill>
                <a:latin typeface="Times New Roman"/>
                <a:cs typeface="Times New Roman"/>
              </a:rPr>
              <a:t>W</a:t>
            </a:r>
            <a:r>
              <a:rPr b="1" dirty="0">
                <a:solidFill>
                  <a:srgbClr val="04607A"/>
                </a:solidFill>
                <a:latin typeface="Times New Roman"/>
                <a:cs typeface="Times New Roman"/>
              </a:rPr>
              <a:t>orking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545082"/>
            <a:ext cx="8036559" cy="2959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3528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Impeller </a:t>
            </a:r>
            <a:r>
              <a:rPr sz="2600" spc="-1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rotating motion forces water </a:t>
            </a:r>
            <a:r>
              <a:rPr sz="2600" spc="5" dirty="0">
                <a:latin typeface="Times New Roman"/>
                <a:cs typeface="Times New Roman"/>
              </a:rPr>
              <a:t>out </a:t>
            </a:r>
            <a:r>
              <a:rPr sz="2600" dirty="0">
                <a:latin typeface="Times New Roman"/>
                <a:cs typeface="Times New Roman"/>
              </a:rPr>
              <a:t>towards </a:t>
            </a:r>
            <a:r>
              <a:rPr sz="2600" spc="-150" dirty="0">
                <a:latin typeface="Times New Roman"/>
                <a:cs typeface="Times New Roman"/>
              </a:rPr>
              <a:t>the  </a:t>
            </a:r>
            <a:r>
              <a:rPr sz="2600" spc="-5" dirty="0">
                <a:latin typeface="Times New Roman"/>
                <a:cs typeface="Times New Roman"/>
              </a:rPr>
              <a:t>circumference </a:t>
            </a:r>
            <a:r>
              <a:rPr sz="2600" dirty="0">
                <a:latin typeface="Times New Roman"/>
                <a:cs typeface="Times New Roman"/>
              </a:rPr>
              <a:t>due to centrifugal force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effects.</a:t>
            </a:r>
            <a:endParaRPr sz="2600">
              <a:latin typeface="Times New Roman"/>
              <a:cs typeface="Times New Roman"/>
            </a:endParaRPr>
          </a:p>
          <a:p>
            <a:pPr marL="286385" marR="6350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69570" algn="l"/>
              </a:tabLst>
            </a:pPr>
            <a:r>
              <a:rPr dirty="0"/>
              <a:t>	</a:t>
            </a:r>
            <a:r>
              <a:rPr sz="2600" spc="5" dirty="0">
                <a:latin typeface="Times New Roman"/>
                <a:cs typeface="Times New Roman"/>
              </a:rPr>
              <a:t>Due </a:t>
            </a:r>
            <a:r>
              <a:rPr sz="2600" dirty="0">
                <a:latin typeface="Times New Roman"/>
                <a:cs typeface="Times New Roman"/>
              </a:rPr>
              <a:t>to this, negative pressure gets generated at the </a:t>
            </a:r>
            <a:r>
              <a:rPr sz="2600" spc="-75" dirty="0">
                <a:latin typeface="Times New Roman"/>
                <a:cs typeface="Times New Roman"/>
              </a:rPr>
              <a:t>centre  </a:t>
            </a:r>
            <a:r>
              <a:rPr sz="2600" dirty="0">
                <a:latin typeface="Times New Roman"/>
                <a:cs typeface="Times New Roman"/>
              </a:rPr>
              <a:t>of the pump so </a:t>
            </a:r>
            <a:r>
              <a:rPr sz="2600" spc="-5" dirty="0">
                <a:latin typeface="Times New Roman"/>
                <a:cs typeface="Times New Roman"/>
              </a:rPr>
              <a:t>water </a:t>
            </a:r>
            <a:r>
              <a:rPr sz="2600" dirty="0">
                <a:latin typeface="Times New Roman"/>
                <a:cs typeface="Times New Roman"/>
              </a:rPr>
              <a:t>is sucked from the </a:t>
            </a:r>
            <a:r>
              <a:rPr sz="2600" spc="-5" dirty="0">
                <a:latin typeface="Times New Roman"/>
                <a:cs typeface="Times New Roman"/>
              </a:rPr>
              <a:t>sump </a:t>
            </a:r>
            <a:r>
              <a:rPr sz="2600" dirty="0">
                <a:latin typeface="Times New Roman"/>
                <a:cs typeface="Times New Roman"/>
              </a:rPr>
              <a:t>via suction  pipe which is connected to </a:t>
            </a:r>
            <a:r>
              <a:rPr sz="2600" spc="-5" dirty="0">
                <a:latin typeface="Times New Roman"/>
                <a:cs typeface="Times New Roman"/>
              </a:rPr>
              <a:t>the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pump.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The kinetic </a:t>
            </a:r>
            <a:r>
              <a:rPr sz="2600" spc="-10" dirty="0">
                <a:latin typeface="Times New Roman"/>
                <a:cs typeface="Times New Roman"/>
              </a:rPr>
              <a:t>energy </a:t>
            </a:r>
            <a:r>
              <a:rPr sz="2600" dirty="0">
                <a:latin typeface="Times New Roman"/>
                <a:cs typeface="Times New Roman"/>
              </a:rPr>
              <a:t>of high velocity </a:t>
            </a:r>
            <a:r>
              <a:rPr sz="2600" spc="-5" dirty="0">
                <a:latin typeface="Times New Roman"/>
                <a:cs typeface="Times New Roman"/>
              </a:rPr>
              <a:t>water </a:t>
            </a:r>
            <a:r>
              <a:rPr sz="2600" spc="-10" dirty="0">
                <a:latin typeface="Times New Roman"/>
                <a:cs typeface="Times New Roman"/>
              </a:rPr>
              <a:t>is </a:t>
            </a:r>
            <a:r>
              <a:rPr sz="2600" dirty="0">
                <a:latin typeface="Times New Roman"/>
                <a:cs typeface="Times New Roman"/>
              </a:rPr>
              <a:t>converted </a:t>
            </a:r>
            <a:r>
              <a:rPr sz="2600" spc="-114" dirty="0">
                <a:latin typeface="Times New Roman"/>
                <a:cs typeface="Times New Roman"/>
              </a:rPr>
              <a:t>into  </a:t>
            </a:r>
            <a:r>
              <a:rPr sz="2600" spc="-5" dirty="0">
                <a:latin typeface="Times New Roman"/>
                <a:cs typeface="Times New Roman"/>
              </a:rPr>
              <a:t>pressure </a:t>
            </a:r>
            <a:r>
              <a:rPr sz="2600" spc="-10" dirty="0">
                <a:latin typeface="Times New Roman"/>
                <a:cs typeface="Times New Roman"/>
              </a:rPr>
              <a:t>energy </a:t>
            </a:r>
            <a:r>
              <a:rPr sz="2600" dirty="0">
                <a:latin typeface="Times New Roman"/>
                <a:cs typeface="Times New Roman"/>
              </a:rPr>
              <a:t>because of </a:t>
            </a:r>
            <a:r>
              <a:rPr sz="2600" spc="-5" dirty="0">
                <a:latin typeface="Times New Roman"/>
                <a:cs typeface="Times New Roman"/>
              </a:rPr>
              <a:t>diverging </a:t>
            </a:r>
            <a:r>
              <a:rPr sz="2600" dirty="0">
                <a:latin typeface="Times New Roman"/>
                <a:cs typeface="Times New Roman"/>
              </a:rPr>
              <a:t>passage of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casing.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800" y="4876800"/>
            <a:ext cx="7924800" cy="167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49782"/>
            <a:ext cx="16135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4607A"/>
                </a:solidFill>
              </a:rPr>
              <a:t>Heads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78304"/>
            <a:ext cx="5668010" cy="335470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dirty="0">
                <a:latin typeface="Times New Roman"/>
                <a:cs typeface="Times New Roman"/>
              </a:rPr>
              <a:t>The heads of a pump </a:t>
            </a:r>
            <a:r>
              <a:rPr sz="2600" spc="-5" dirty="0">
                <a:latin typeface="Times New Roman"/>
                <a:cs typeface="Times New Roman"/>
              </a:rPr>
              <a:t>may </a:t>
            </a:r>
            <a:r>
              <a:rPr sz="2600" dirty="0">
                <a:latin typeface="Times New Roman"/>
                <a:cs typeface="Times New Roman"/>
              </a:rPr>
              <a:t>be </a:t>
            </a:r>
            <a:r>
              <a:rPr sz="2600" spc="-5" dirty="0">
                <a:latin typeface="Times New Roman"/>
                <a:cs typeface="Times New Roman"/>
              </a:rPr>
              <a:t>expressed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as: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Suction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Head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Delivery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Head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Static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Head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Manometric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Head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35" dirty="0">
                <a:latin typeface="Times New Roman"/>
                <a:cs typeface="Times New Roman"/>
              </a:rPr>
              <a:t>Total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Head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0" dirty="0">
                <a:latin typeface="Times New Roman"/>
                <a:cs typeface="Times New Roman"/>
              </a:rPr>
              <a:t>Euler’s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Head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24400" y="2362200"/>
            <a:ext cx="3953255" cy="411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8140" y="478282"/>
            <a:ext cx="8430260" cy="6287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785" marR="33655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12420" algn="l"/>
              </a:tabLst>
            </a:pPr>
            <a:r>
              <a:rPr sz="2600" spc="-5" dirty="0">
                <a:latin typeface="Times New Roman"/>
                <a:cs typeface="Times New Roman"/>
              </a:rPr>
              <a:t>Suction Head </a:t>
            </a:r>
            <a:r>
              <a:rPr sz="2600" dirty="0">
                <a:latin typeface="Times New Roman"/>
                <a:cs typeface="Times New Roman"/>
              </a:rPr>
              <a:t>(h</a:t>
            </a:r>
            <a:r>
              <a:rPr sz="2550" baseline="-21241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): </a:t>
            </a:r>
            <a:r>
              <a:rPr sz="2600" spc="-5" dirty="0">
                <a:latin typeface="Times New Roman"/>
                <a:cs typeface="Times New Roman"/>
              </a:rPr>
              <a:t>It is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vertical distance </a:t>
            </a:r>
            <a:r>
              <a:rPr sz="2600" dirty="0">
                <a:latin typeface="Times New Roman"/>
                <a:cs typeface="Times New Roman"/>
              </a:rPr>
              <a:t>b/w liquid </a:t>
            </a:r>
            <a:r>
              <a:rPr sz="2600" spc="-80" dirty="0">
                <a:latin typeface="Times New Roman"/>
                <a:cs typeface="Times New Roman"/>
              </a:rPr>
              <a:t>levels  </a:t>
            </a:r>
            <a:r>
              <a:rPr sz="2600" spc="-5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sump and </a:t>
            </a:r>
            <a:r>
              <a:rPr sz="2600" dirty="0">
                <a:latin typeface="Times New Roman"/>
                <a:cs typeface="Times New Roman"/>
              </a:rPr>
              <a:t>the centre </a:t>
            </a:r>
            <a:r>
              <a:rPr sz="2600" spc="-5" dirty="0">
                <a:latin typeface="Times New Roman"/>
                <a:cs typeface="Times New Roman"/>
              </a:rPr>
              <a:t>line </a:t>
            </a:r>
            <a:r>
              <a:rPr sz="2600" dirty="0">
                <a:latin typeface="Times New Roman"/>
                <a:cs typeface="Times New Roman"/>
              </a:rPr>
              <a:t>of the pump. </a:t>
            </a:r>
            <a:r>
              <a:rPr sz="2600" spc="-25" dirty="0">
                <a:latin typeface="Times New Roman"/>
                <a:cs typeface="Times New Roman"/>
              </a:rPr>
              <a:t>Usually, </a:t>
            </a:r>
            <a:r>
              <a:rPr sz="2600" spc="-5" dirty="0">
                <a:latin typeface="Times New Roman"/>
                <a:cs typeface="Times New Roman"/>
              </a:rPr>
              <a:t>it is  </a:t>
            </a:r>
            <a:r>
              <a:rPr sz="2600" dirty="0">
                <a:latin typeface="Times New Roman"/>
                <a:cs typeface="Times New Roman"/>
              </a:rPr>
              <a:t>kept 7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8 m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avoid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cavitation.</a:t>
            </a:r>
            <a:endParaRPr sz="2600">
              <a:latin typeface="Times New Roman"/>
              <a:cs typeface="Times New Roman"/>
            </a:endParaRPr>
          </a:p>
          <a:p>
            <a:pPr marL="311785" marR="32384" indent="-274320" algn="just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12420" algn="l"/>
              </a:tabLst>
            </a:pPr>
            <a:r>
              <a:rPr sz="2600" spc="-5" dirty="0">
                <a:latin typeface="Times New Roman"/>
                <a:cs typeface="Times New Roman"/>
              </a:rPr>
              <a:t>Delivery Head (h</a:t>
            </a:r>
            <a:r>
              <a:rPr sz="2550" spc="-7" baseline="-21241" dirty="0">
                <a:latin typeface="Times New Roman"/>
                <a:cs typeface="Times New Roman"/>
              </a:rPr>
              <a:t>d</a:t>
            </a:r>
            <a:r>
              <a:rPr sz="2600" spc="-5" dirty="0">
                <a:latin typeface="Times New Roman"/>
                <a:cs typeface="Times New Roman"/>
              </a:rPr>
              <a:t>): It is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vertical </a:t>
            </a:r>
            <a:r>
              <a:rPr sz="2600" dirty="0">
                <a:latin typeface="Times New Roman"/>
                <a:cs typeface="Times New Roman"/>
              </a:rPr>
              <a:t>height of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spc="-70" dirty="0">
                <a:latin typeface="Times New Roman"/>
                <a:cs typeface="Times New Roman"/>
              </a:rPr>
              <a:t>liquid  </a:t>
            </a:r>
            <a:r>
              <a:rPr sz="2600" spc="-5" dirty="0">
                <a:latin typeface="Times New Roman"/>
                <a:cs typeface="Times New Roman"/>
              </a:rPr>
              <a:t>surface </a:t>
            </a:r>
            <a:r>
              <a:rPr sz="2600" spc="-10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overhead tank </a:t>
            </a:r>
            <a:r>
              <a:rPr sz="2600" spc="-10" dirty="0">
                <a:latin typeface="Times New Roman"/>
                <a:cs typeface="Times New Roman"/>
              </a:rPr>
              <a:t>to </a:t>
            </a:r>
            <a:r>
              <a:rPr sz="2600" spc="-5" dirty="0">
                <a:latin typeface="Times New Roman"/>
                <a:cs typeface="Times New Roman"/>
              </a:rPr>
              <a:t>which the liquid is delivered  </a:t>
            </a:r>
            <a:r>
              <a:rPr sz="2600" dirty="0">
                <a:latin typeface="Times New Roman"/>
                <a:cs typeface="Times New Roman"/>
              </a:rPr>
              <a:t>above the centre line of the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pump.</a:t>
            </a:r>
            <a:endParaRPr sz="2600">
              <a:latin typeface="Times New Roman"/>
              <a:cs typeface="Times New Roman"/>
            </a:endParaRPr>
          </a:p>
          <a:p>
            <a:pPr marL="311785" marR="31750" indent="-274320" algn="just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12420" algn="l"/>
              </a:tabLst>
            </a:pPr>
            <a:r>
              <a:rPr sz="2600" spc="-5" dirty="0">
                <a:latin typeface="Times New Roman"/>
                <a:cs typeface="Times New Roman"/>
              </a:rPr>
              <a:t>Static </a:t>
            </a:r>
            <a:r>
              <a:rPr sz="2600" dirty="0">
                <a:latin typeface="Times New Roman"/>
                <a:cs typeface="Times New Roman"/>
              </a:rPr>
              <a:t>Head (h</a:t>
            </a:r>
            <a:r>
              <a:rPr sz="2550" baseline="-21241" dirty="0">
                <a:latin typeface="Times New Roman"/>
                <a:cs typeface="Times New Roman"/>
              </a:rPr>
              <a:t>st</a:t>
            </a:r>
            <a:r>
              <a:rPr sz="2600" dirty="0">
                <a:latin typeface="Times New Roman"/>
                <a:cs typeface="Times New Roman"/>
              </a:rPr>
              <a:t>): </a:t>
            </a:r>
            <a:r>
              <a:rPr sz="2600" spc="-5" dirty="0">
                <a:latin typeface="Times New Roman"/>
                <a:cs typeface="Times New Roman"/>
              </a:rPr>
              <a:t>It is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vertical distance </a:t>
            </a:r>
            <a:r>
              <a:rPr sz="2600" dirty="0">
                <a:latin typeface="Times New Roman"/>
                <a:cs typeface="Times New Roman"/>
              </a:rPr>
              <a:t>b/w liquid </a:t>
            </a:r>
            <a:r>
              <a:rPr sz="2600" spc="-75" dirty="0">
                <a:latin typeface="Times New Roman"/>
                <a:cs typeface="Times New Roman"/>
              </a:rPr>
              <a:t>levels  </a:t>
            </a:r>
            <a:r>
              <a:rPr sz="2600" dirty="0">
                <a:latin typeface="Times New Roman"/>
                <a:cs typeface="Times New Roman"/>
              </a:rPr>
              <a:t>in the </a:t>
            </a:r>
            <a:r>
              <a:rPr sz="2600" spc="-5" dirty="0">
                <a:latin typeface="Times New Roman"/>
                <a:cs typeface="Times New Roman"/>
              </a:rPr>
              <a:t>sump and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overhead tank. It is </a:t>
            </a:r>
            <a:r>
              <a:rPr sz="2600" dirty="0">
                <a:latin typeface="Times New Roman"/>
                <a:cs typeface="Times New Roman"/>
              </a:rPr>
              <a:t>the sum of suction  head and delivery head.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(h</a:t>
            </a:r>
            <a:r>
              <a:rPr sz="2550" baseline="-21241" dirty="0">
                <a:latin typeface="Times New Roman"/>
                <a:cs typeface="Times New Roman"/>
              </a:rPr>
              <a:t>st</a:t>
            </a:r>
            <a:r>
              <a:rPr sz="2600" dirty="0">
                <a:latin typeface="Times New Roman"/>
                <a:cs typeface="Times New Roman"/>
              </a:rPr>
              <a:t>=h</a:t>
            </a:r>
            <a:r>
              <a:rPr sz="2550" baseline="-21241" dirty="0">
                <a:latin typeface="Times New Roman"/>
                <a:cs typeface="Times New Roman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+h</a:t>
            </a:r>
            <a:r>
              <a:rPr sz="2550" baseline="-21241" dirty="0">
                <a:latin typeface="Times New Roman"/>
                <a:cs typeface="Times New Roman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).</a:t>
            </a:r>
            <a:endParaRPr sz="2600">
              <a:latin typeface="Times New Roman"/>
              <a:cs typeface="Times New Roman"/>
            </a:endParaRPr>
          </a:p>
          <a:p>
            <a:pPr marL="311785" marR="32384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12420" algn="l"/>
              </a:tabLst>
            </a:pPr>
            <a:r>
              <a:rPr sz="2600" spc="-5" dirty="0">
                <a:latin typeface="Times New Roman"/>
                <a:cs typeface="Times New Roman"/>
              </a:rPr>
              <a:t>Manometric Head </a:t>
            </a:r>
            <a:r>
              <a:rPr sz="2600" dirty="0">
                <a:latin typeface="Times New Roman"/>
                <a:cs typeface="Times New Roman"/>
              </a:rPr>
              <a:t>(H</a:t>
            </a:r>
            <a:r>
              <a:rPr sz="2550" baseline="-21241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): The </a:t>
            </a:r>
            <a:r>
              <a:rPr sz="2600" spc="-5" dirty="0">
                <a:latin typeface="Times New Roman"/>
                <a:cs typeface="Times New Roman"/>
              </a:rPr>
              <a:t>available </a:t>
            </a:r>
            <a:r>
              <a:rPr sz="2600" dirty="0">
                <a:latin typeface="Times New Roman"/>
                <a:cs typeface="Times New Roman"/>
              </a:rPr>
              <a:t>head against </a:t>
            </a:r>
            <a:r>
              <a:rPr sz="2600" spc="-5" dirty="0">
                <a:latin typeface="Times New Roman"/>
                <a:cs typeface="Times New Roman"/>
              </a:rPr>
              <a:t>which </a:t>
            </a:r>
            <a:r>
              <a:rPr sz="2600" spc="-425" dirty="0">
                <a:latin typeface="Times New Roman"/>
                <a:cs typeface="Times New Roman"/>
              </a:rPr>
              <a:t>a  </a:t>
            </a:r>
            <a:r>
              <a:rPr sz="2600" spc="-5" dirty="0">
                <a:latin typeface="Times New Roman"/>
                <a:cs typeface="Times New Roman"/>
              </a:rPr>
              <a:t>centrifugal </a:t>
            </a:r>
            <a:r>
              <a:rPr sz="2600" dirty="0">
                <a:latin typeface="Times New Roman"/>
                <a:cs typeface="Times New Roman"/>
              </a:rPr>
              <a:t>pump </a:t>
            </a:r>
            <a:r>
              <a:rPr sz="2600" spc="-5" dirty="0">
                <a:latin typeface="Times New Roman"/>
                <a:cs typeface="Times New Roman"/>
              </a:rPr>
              <a:t>has </a:t>
            </a:r>
            <a:r>
              <a:rPr sz="2600" dirty="0">
                <a:latin typeface="Times New Roman"/>
                <a:cs typeface="Times New Roman"/>
              </a:rPr>
              <a:t>to </a:t>
            </a:r>
            <a:r>
              <a:rPr sz="2600" spc="-5" dirty="0">
                <a:latin typeface="Times New Roman"/>
                <a:cs typeface="Times New Roman"/>
              </a:rPr>
              <a:t>work is </a:t>
            </a:r>
            <a:r>
              <a:rPr sz="2600" dirty="0">
                <a:latin typeface="Times New Roman"/>
                <a:cs typeface="Times New Roman"/>
              </a:rPr>
              <a:t>known </a:t>
            </a:r>
            <a:r>
              <a:rPr sz="2600" spc="-5" dirty="0">
                <a:latin typeface="Times New Roman"/>
                <a:cs typeface="Times New Roman"/>
              </a:rPr>
              <a:t>as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manometric  </a:t>
            </a:r>
            <a:r>
              <a:rPr sz="2600" dirty="0">
                <a:latin typeface="Times New Roman"/>
                <a:cs typeface="Times New Roman"/>
              </a:rPr>
              <a:t>Head.</a:t>
            </a:r>
            <a:endParaRPr sz="2600">
              <a:latin typeface="Times New Roman"/>
              <a:cs typeface="Times New Roman"/>
            </a:endParaRPr>
          </a:p>
          <a:p>
            <a:pPr marL="311785" marR="30480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12420" algn="l"/>
              </a:tabLst>
            </a:pPr>
            <a:r>
              <a:rPr sz="2600" spc="-40" dirty="0">
                <a:latin typeface="Times New Roman"/>
                <a:cs typeface="Times New Roman"/>
              </a:rPr>
              <a:t>Total</a:t>
            </a:r>
            <a:r>
              <a:rPr sz="2600" spc="5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Head (H): </a:t>
            </a:r>
            <a:r>
              <a:rPr sz="2600" spc="-5" dirty="0">
                <a:latin typeface="Times New Roman"/>
                <a:cs typeface="Times New Roman"/>
              </a:rPr>
              <a:t>It is </a:t>
            </a:r>
            <a:r>
              <a:rPr sz="2600" dirty="0">
                <a:latin typeface="Times New Roman"/>
                <a:cs typeface="Times New Roman"/>
              </a:rPr>
              <a:t>the total head </a:t>
            </a:r>
            <a:r>
              <a:rPr sz="2600" spc="-5" dirty="0">
                <a:latin typeface="Times New Roman"/>
                <a:cs typeface="Times New Roman"/>
              </a:rPr>
              <a:t>which </a:t>
            </a:r>
            <a:r>
              <a:rPr sz="2600" dirty="0">
                <a:latin typeface="Times New Roman"/>
                <a:cs typeface="Times New Roman"/>
              </a:rPr>
              <a:t>has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spc="-220" dirty="0">
                <a:latin typeface="Times New Roman"/>
                <a:cs typeface="Times New Roman"/>
              </a:rPr>
              <a:t>be  </a:t>
            </a:r>
            <a:r>
              <a:rPr sz="2600" spc="-5" dirty="0">
                <a:latin typeface="Times New Roman"/>
                <a:cs typeface="Times New Roman"/>
              </a:rPr>
              <a:t>developed </a:t>
            </a:r>
            <a:r>
              <a:rPr sz="2600" dirty="0">
                <a:latin typeface="Times New Roman"/>
                <a:cs typeface="Times New Roman"/>
              </a:rPr>
              <a:t>by a pump </a:t>
            </a:r>
            <a:r>
              <a:rPr sz="2600" spc="-5" dirty="0">
                <a:latin typeface="Times New Roman"/>
                <a:cs typeface="Times New Roman"/>
              </a:rPr>
              <a:t>to deliver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liquid </a:t>
            </a:r>
            <a:r>
              <a:rPr sz="2600" dirty="0">
                <a:latin typeface="Times New Roman"/>
                <a:cs typeface="Times New Roman"/>
              </a:rPr>
              <a:t>from the </a:t>
            </a:r>
            <a:r>
              <a:rPr sz="2600" spc="-5" dirty="0">
                <a:latin typeface="Times New Roman"/>
                <a:cs typeface="Times New Roman"/>
              </a:rPr>
              <a:t>sump  </a:t>
            </a:r>
            <a:r>
              <a:rPr sz="2600" dirty="0">
                <a:latin typeface="Times New Roman"/>
                <a:cs typeface="Times New Roman"/>
              </a:rPr>
              <a:t>into the overhead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tank.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0540" y="1392682"/>
            <a:ext cx="786257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785" marR="30480" indent="-274320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-10" dirty="0">
                <a:solidFill>
                  <a:srgbClr val="000000"/>
                </a:solidFill>
              </a:rPr>
              <a:t>Euler’s </a:t>
            </a:r>
            <a:r>
              <a:rPr sz="2600" spc="-5" dirty="0">
                <a:solidFill>
                  <a:srgbClr val="000000"/>
                </a:solidFill>
              </a:rPr>
              <a:t>Head </a:t>
            </a:r>
            <a:r>
              <a:rPr sz="2600" dirty="0">
                <a:solidFill>
                  <a:srgbClr val="000000"/>
                </a:solidFill>
              </a:rPr>
              <a:t>(H</a:t>
            </a:r>
            <a:r>
              <a:rPr sz="2550" baseline="-21241" dirty="0">
                <a:solidFill>
                  <a:srgbClr val="000000"/>
                </a:solidFill>
              </a:rPr>
              <a:t>e</a:t>
            </a:r>
            <a:r>
              <a:rPr sz="2600" dirty="0">
                <a:solidFill>
                  <a:srgbClr val="000000"/>
                </a:solidFill>
              </a:rPr>
              <a:t>): </a:t>
            </a:r>
            <a:r>
              <a:rPr sz="2600" spc="-5" dirty="0">
                <a:solidFill>
                  <a:srgbClr val="000000"/>
                </a:solidFill>
              </a:rPr>
              <a:t>It is defined as </a:t>
            </a:r>
            <a:r>
              <a:rPr sz="2600" dirty="0">
                <a:solidFill>
                  <a:srgbClr val="000000"/>
                </a:solidFill>
              </a:rPr>
              <a:t>the </a:t>
            </a:r>
            <a:r>
              <a:rPr sz="2600" spc="-5" dirty="0">
                <a:solidFill>
                  <a:srgbClr val="000000"/>
                </a:solidFill>
              </a:rPr>
              <a:t>head </a:t>
            </a:r>
            <a:r>
              <a:rPr sz="2600" dirty="0">
                <a:solidFill>
                  <a:srgbClr val="000000"/>
                </a:solidFill>
              </a:rPr>
              <a:t>developed</a:t>
            </a:r>
            <a:r>
              <a:rPr sz="2600" spc="-75" dirty="0">
                <a:solidFill>
                  <a:srgbClr val="000000"/>
                </a:solidFill>
              </a:rPr>
              <a:t> </a:t>
            </a:r>
            <a:r>
              <a:rPr sz="2600" spc="-190" dirty="0">
                <a:solidFill>
                  <a:srgbClr val="000000"/>
                </a:solidFill>
              </a:rPr>
              <a:t>by  </a:t>
            </a:r>
            <a:r>
              <a:rPr sz="2600" dirty="0">
                <a:solidFill>
                  <a:srgbClr val="000000"/>
                </a:solidFill>
              </a:rPr>
              <a:t>the </a:t>
            </a:r>
            <a:r>
              <a:rPr sz="2600" spc="-20" dirty="0">
                <a:solidFill>
                  <a:srgbClr val="000000"/>
                </a:solidFill>
              </a:rPr>
              <a:t>impeller. </a:t>
            </a:r>
            <a:r>
              <a:rPr sz="2600" dirty="0">
                <a:solidFill>
                  <a:srgbClr val="000000"/>
                </a:solidFill>
              </a:rPr>
              <a:t>It </a:t>
            </a:r>
            <a:r>
              <a:rPr sz="2600" spc="-10" dirty="0">
                <a:solidFill>
                  <a:srgbClr val="000000"/>
                </a:solidFill>
              </a:rPr>
              <a:t>is </a:t>
            </a:r>
            <a:r>
              <a:rPr sz="2600" dirty="0">
                <a:solidFill>
                  <a:srgbClr val="000000"/>
                </a:solidFill>
              </a:rPr>
              <a:t>denoted as</a:t>
            </a:r>
            <a:r>
              <a:rPr sz="2600" spc="-20" dirty="0">
                <a:solidFill>
                  <a:srgbClr val="000000"/>
                </a:solidFill>
              </a:rPr>
              <a:t> </a:t>
            </a:r>
            <a:r>
              <a:rPr sz="2600" spc="5" dirty="0">
                <a:solidFill>
                  <a:srgbClr val="000000"/>
                </a:solidFill>
              </a:rPr>
              <a:t>H</a:t>
            </a:r>
            <a:r>
              <a:rPr sz="2550" spc="7" baseline="-21241" dirty="0">
                <a:solidFill>
                  <a:srgbClr val="000000"/>
                </a:solidFill>
              </a:rPr>
              <a:t>e</a:t>
            </a:r>
            <a:r>
              <a:rPr sz="2600" spc="5" dirty="0">
                <a:solidFill>
                  <a:srgbClr val="000000"/>
                </a:solidFill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2739880"/>
            <a:ext cx="7386955" cy="3419475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5000" dirty="0">
                <a:solidFill>
                  <a:srgbClr val="115863"/>
                </a:solidFill>
                <a:latin typeface="Times New Roman"/>
                <a:cs typeface="Times New Roman"/>
              </a:rPr>
              <a:t>Losses</a:t>
            </a:r>
            <a:endParaRPr sz="5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685"/>
              </a:spcBef>
            </a:pPr>
            <a:r>
              <a:rPr sz="2600" spc="-10" dirty="0">
                <a:latin typeface="Times New Roman"/>
                <a:cs typeface="Times New Roman"/>
              </a:rPr>
              <a:t>Energy </a:t>
            </a:r>
            <a:r>
              <a:rPr sz="2600" spc="-5" dirty="0">
                <a:latin typeface="Times New Roman"/>
                <a:cs typeface="Times New Roman"/>
              </a:rPr>
              <a:t>losses </a:t>
            </a:r>
            <a:r>
              <a:rPr sz="2600" dirty="0">
                <a:latin typeface="Times New Roman"/>
                <a:cs typeface="Times New Roman"/>
              </a:rPr>
              <a:t>in centrifugal pumps </a:t>
            </a:r>
            <a:r>
              <a:rPr sz="2600" spc="-5" dirty="0">
                <a:latin typeface="Times New Roman"/>
                <a:cs typeface="Times New Roman"/>
              </a:rPr>
              <a:t>may </a:t>
            </a:r>
            <a:r>
              <a:rPr sz="2600" dirty="0">
                <a:latin typeface="Times New Roman"/>
                <a:cs typeface="Times New Roman"/>
              </a:rPr>
              <a:t>be </a:t>
            </a:r>
            <a:r>
              <a:rPr sz="2600" spc="-5" dirty="0">
                <a:latin typeface="Times New Roman"/>
                <a:cs typeface="Times New Roman"/>
              </a:rPr>
              <a:t>classified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as  follows: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lphaLcPeriod"/>
              <a:tabLst>
                <a:tab pos="527685" algn="l"/>
                <a:tab pos="528320" algn="l"/>
              </a:tabLst>
            </a:pPr>
            <a:r>
              <a:rPr sz="2600" dirty="0">
                <a:latin typeface="Times New Roman"/>
                <a:cs typeface="Times New Roman"/>
              </a:rPr>
              <a:t>Hydraulic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Losses</a:t>
            </a:r>
            <a:endParaRPr sz="26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lphaLcPeriod"/>
              <a:tabLst>
                <a:tab pos="527685" algn="l"/>
                <a:tab pos="528320" algn="l"/>
              </a:tabLst>
            </a:pPr>
            <a:r>
              <a:rPr sz="2600" dirty="0">
                <a:latin typeface="Times New Roman"/>
                <a:cs typeface="Times New Roman"/>
              </a:rPr>
              <a:t>Mechanical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losses</a:t>
            </a:r>
            <a:endParaRPr sz="2600">
              <a:latin typeface="Times New Roman"/>
              <a:cs typeface="Times New Roman"/>
            </a:endParaRPr>
          </a:p>
          <a:p>
            <a:pPr marL="571500" indent="-559435">
              <a:lnSpc>
                <a:spcPct val="100000"/>
              </a:lnSpc>
              <a:buAutoNum type="alphaLcPeriod"/>
              <a:tabLst>
                <a:tab pos="571500" algn="l"/>
                <a:tab pos="572135" algn="l"/>
              </a:tabLst>
            </a:pPr>
            <a:r>
              <a:rPr sz="2600" dirty="0">
                <a:latin typeface="Times New Roman"/>
                <a:cs typeface="Times New Roman"/>
              </a:rPr>
              <a:t>Leakage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Losses`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080262"/>
            <a:ext cx="7857490" cy="55029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86385" marR="630555" indent="-274320">
              <a:lnSpc>
                <a:spcPct val="101899"/>
              </a:lnSpc>
              <a:spcBef>
                <a:spcPts val="4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451484" algn="l"/>
                <a:tab pos="452120" algn="l"/>
              </a:tabLst>
            </a:pPr>
            <a:r>
              <a:rPr dirty="0"/>
              <a:t>	</a:t>
            </a:r>
            <a:r>
              <a:rPr sz="2600" dirty="0">
                <a:latin typeface="Times New Roman"/>
                <a:cs typeface="Times New Roman"/>
              </a:rPr>
              <a:t>Hydraulic </a:t>
            </a:r>
            <a:r>
              <a:rPr sz="2600" spc="-5" dirty="0">
                <a:latin typeface="Times New Roman"/>
                <a:cs typeface="Times New Roman"/>
              </a:rPr>
              <a:t>Losses: </a:t>
            </a:r>
            <a:r>
              <a:rPr sz="2600" dirty="0">
                <a:latin typeface="Times New Roman"/>
                <a:cs typeface="Times New Roman"/>
              </a:rPr>
              <a:t>There are two types of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hydraulic  </a:t>
            </a:r>
            <a:r>
              <a:rPr sz="2600" spc="-5" dirty="0">
                <a:latin typeface="Times New Roman"/>
                <a:cs typeface="Times New Roman"/>
              </a:rPr>
              <a:t>losses </a:t>
            </a:r>
            <a:r>
              <a:rPr sz="2600" dirty="0">
                <a:latin typeface="Times New Roman"/>
                <a:cs typeface="Times New Roman"/>
              </a:rPr>
              <a:t>which </a:t>
            </a:r>
            <a:r>
              <a:rPr sz="2600" spc="-5" dirty="0">
                <a:latin typeface="Times New Roman"/>
                <a:cs typeface="Times New Roman"/>
              </a:rPr>
              <a:t>may </a:t>
            </a:r>
            <a:r>
              <a:rPr sz="2600" dirty="0">
                <a:latin typeface="Times New Roman"/>
                <a:cs typeface="Times New Roman"/>
              </a:rPr>
              <a:t>occur in a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pump.</a:t>
            </a:r>
            <a:endParaRPr sz="2600">
              <a:latin typeface="Times New Roman"/>
              <a:cs typeface="Times New Roman"/>
            </a:endParaRPr>
          </a:p>
          <a:p>
            <a:pPr marL="406400" marR="127000" lvl="1" indent="-406400">
              <a:lnSpc>
                <a:spcPct val="100000"/>
              </a:lnSpc>
              <a:spcBef>
                <a:spcPts val="625"/>
              </a:spcBef>
              <a:buAutoNum type="alphaLcPeriod"/>
              <a:tabLst>
                <a:tab pos="406400" algn="l"/>
              </a:tabLst>
            </a:pPr>
            <a:r>
              <a:rPr sz="2600" dirty="0">
                <a:latin typeface="Times New Roman"/>
                <a:cs typeface="Times New Roman"/>
              </a:rPr>
              <a:t>Pipeline </a:t>
            </a:r>
            <a:r>
              <a:rPr sz="2600" spc="-5" dirty="0">
                <a:latin typeface="Times New Roman"/>
                <a:cs typeface="Times New Roman"/>
              </a:rPr>
              <a:t>Losses: Major </a:t>
            </a:r>
            <a:r>
              <a:rPr sz="2600" dirty="0">
                <a:latin typeface="Times New Roman"/>
                <a:cs typeface="Times New Roman"/>
              </a:rPr>
              <a:t>(due to </a:t>
            </a:r>
            <a:r>
              <a:rPr sz="2600" spc="-5" dirty="0">
                <a:latin typeface="Times New Roman"/>
                <a:cs typeface="Times New Roman"/>
              </a:rPr>
              <a:t>friction)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minor </a:t>
            </a:r>
            <a:r>
              <a:rPr sz="2600" dirty="0">
                <a:latin typeface="Times New Roman"/>
                <a:cs typeface="Times New Roman"/>
              </a:rPr>
              <a:t>(due  to pipe bend) </a:t>
            </a:r>
            <a:r>
              <a:rPr sz="2600" spc="-5" dirty="0">
                <a:latin typeface="Times New Roman"/>
                <a:cs typeface="Times New Roman"/>
              </a:rPr>
              <a:t>losses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pipes.</a:t>
            </a:r>
            <a:endParaRPr sz="2600">
              <a:latin typeface="Times New Roman"/>
              <a:cs typeface="Times New Roman"/>
            </a:endParaRPr>
          </a:p>
          <a:p>
            <a:pPr marL="426084" marR="134620" lvl="1" indent="-426084">
              <a:lnSpc>
                <a:spcPct val="100000"/>
              </a:lnSpc>
              <a:spcBef>
                <a:spcPts val="625"/>
              </a:spcBef>
              <a:buAutoNum type="alphaLcPeriod"/>
              <a:tabLst>
                <a:tab pos="426084" algn="l"/>
              </a:tabLst>
            </a:pPr>
            <a:r>
              <a:rPr sz="2600" spc="-5" dirty="0">
                <a:latin typeface="Times New Roman"/>
                <a:cs typeface="Times New Roman"/>
              </a:rPr>
              <a:t>Pump Losses: </a:t>
            </a:r>
            <a:r>
              <a:rPr sz="2600" dirty="0">
                <a:latin typeface="Times New Roman"/>
                <a:cs typeface="Times New Roman"/>
              </a:rPr>
              <a:t>Eddy or shock </a:t>
            </a:r>
            <a:r>
              <a:rPr sz="2600" spc="-5" dirty="0">
                <a:latin typeface="Times New Roman"/>
                <a:cs typeface="Times New Roman"/>
              </a:rPr>
              <a:t>losses, </a:t>
            </a:r>
            <a:r>
              <a:rPr sz="2600" dirty="0">
                <a:latin typeface="Times New Roman"/>
                <a:cs typeface="Times New Roman"/>
              </a:rPr>
              <a:t>frictional </a:t>
            </a:r>
            <a:r>
              <a:rPr sz="2600" spc="-5" dirty="0">
                <a:latin typeface="Times New Roman"/>
                <a:cs typeface="Times New Roman"/>
              </a:rPr>
              <a:t>losses </a:t>
            </a:r>
            <a:r>
              <a:rPr sz="2600" dirty="0">
                <a:latin typeface="Times New Roman"/>
                <a:cs typeface="Times New Roman"/>
              </a:rPr>
              <a:t>in  </a:t>
            </a:r>
            <a:r>
              <a:rPr sz="2600" spc="-15" dirty="0">
                <a:latin typeface="Times New Roman"/>
                <a:cs typeface="Times New Roman"/>
              </a:rPr>
              <a:t>impeller, </a:t>
            </a:r>
            <a:r>
              <a:rPr sz="2600" dirty="0">
                <a:latin typeface="Times New Roman"/>
                <a:cs typeface="Times New Roman"/>
              </a:rPr>
              <a:t>guide </a:t>
            </a:r>
            <a:r>
              <a:rPr sz="2600" spc="-15" dirty="0">
                <a:latin typeface="Times New Roman"/>
                <a:cs typeface="Times New Roman"/>
              </a:rPr>
              <a:t>vane/diffuser,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casing.</a:t>
            </a:r>
            <a:endParaRPr sz="2600">
              <a:latin typeface="Times New Roman"/>
              <a:cs typeface="Times New Roman"/>
            </a:endParaRPr>
          </a:p>
          <a:p>
            <a:pPr marL="527685" marR="678815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527685" algn="l"/>
                <a:tab pos="528320" algn="l"/>
              </a:tabLst>
            </a:pPr>
            <a:r>
              <a:rPr sz="2600" dirty="0">
                <a:latin typeface="Times New Roman"/>
                <a:cs typeface="Times New Roman"/>
              </a:rPr>
              <a:t>Mechanical </a:t>
            </a:r>
            <a:r>
              <a:rPr sz="2600" spc="-5" dirty="0">
                <a:latin typeface="Times New Roman"/>
                <a:cs typeface="Times New Roman"/>
              </a:rPr>
              <a:t>Losses: Losses </a:t>
            </a:r>
            <a:r>
              <a:rPr sz="2600" spc="5" dirty="0">
                <a:latin typeface="Times New Roman"/>
                <a:cs typeface="Times New Roman"/>
              </a:rPr>
              <a:t>due </a:t>
            </a:r>
            <a:r>
              <a:rPr sz="2600" dirty="0">
                <a:latin typeface="Times New Roman"/>
                <a:cs typeface="Times New Roman"/>
              </a:rPr>
              <a:t>to </a:t>
            </a:r>
            <a:r>
              <a:rPr sz="2600" spc="-5" dirty="0">
                <a:latin typeface="Times New Roman"/>
                <a:cs typeface="Times New Roman"/>
              </a:rPr>
              <a:t>friction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main  </a:t>
            </a:r>
            <a:r>
              <a:rPr sz="2600" dirty="0">
                <a:latin typeface="Times New Roman"/>
                <a:cs typeface="Times New Roman"/>
              </a:rPr>
              <a:t>bearings and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glands.</a:t>
            </a:r>
            <a:endParaRPr sz="260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527685" algn="l"/>
                <a:tab pos="528320" algn="l"/>
              </a:tabLst>
            </a:pPr>
            <a:r>
              <a:rPr sz="2600" dirty="0">
                <a:latin typeface="Times New Roman"/>
                <a:cs typeface="Times New Roman"/>
              </a:rPr>
              <a:t>Leakage </a:t>
            </a:r>
            <a:r>
              <a:rPr sz="2600" spc="-5" dirty="0">
                <a:latin typeface="Times New Roman"/>
                <a:cs typeface="Times New Roman"/>
              </a:rPr>
              <a:t>Losses: </a:t>
            </a:r>
            <a:r>
              <a:rPr sz="2600" dirty="0">
                <a:latin typeface="Times New Roman"/>
                <a:cs typeface="Times New Roman"/>
              </a:rPr>
              <a:t>slipping back of part of liquid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through  the </a:t>
            </a:r>
            <a:r>
              <a:rPr sz="2600" spc="-5" dirty="0">
                <a:latin typeface="Times New Roman"/>
                <a:cs typeface="Times New Roman"/>
              </a:rPr>
              <a:t>clearance </a:t>
            </a:r>
            <a:r>
              <a:rPr sz="2600" dirty="0">
                <a:latin typeface="Times New Roman"/>
                <a:cs typeface="Times New Roman"/>
              </a:rPr>
              <a:t>between the </a:t>
            </a:r>
            <a:r>
              <a:rPr sz="2600" spc="-5" dirty="0">
                <a:latin typeface="Times New Roman"/>
                <a:cs typeface="Times New Roman"/>
              </a:rPr>
              <a:t>impeller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casing </a:t>
            </a:r>
            <a:r>
              <a:rPr sz="2600" dirty="0">
                <a:latin typeface="Times New Roman"/>
                <a:cs typeface="Times New Roman"/>
              </a:rPr>
              <a:t>due to  </a:t>
            </a:r>
            <a:r>
              <a:rPr sz="2600" spc="-5" dirty="0">
                <a:latin typeface="Times New Roman"/>
                <a:cs typeface="Times New Roman"/>
              </a:rPr>
              <a:t>pressure difference </a:t>
            </a:r>
            <a:r>
              <a:rPr sz="2600" dirty="0">
                <a:latin typeface="Times New Roman"/>
                <a:cs typeface="Times New Roman"/>
              </a:rPr>
              <a:t>b/w inlet and outlet. </a:t>
            </a:r>
            <a:r>
              <a:rPr sz="2600" spc="-10" dirty="0">
                <a:latin typeface="Times New Roman"/>
                <a:cs typeface="Times New Roman"/>
              </a:rPr>
              <a:t>Energy </a:t>
            </a:r>
            <a:r>
              <a:rPr sz="2600" spc="-5" dirty="0">
                <a:latin typeface="Times New Roman"/>
                <a:cs typeface="Times New Roman"/>
              </a:rPr>
              <a:t>carried  </a:t>
            </a:r>
            <a:r>
              <a:rPr sz="2600" dirty="0">
                <a:latin typeface="Times New Roman"/>
                <a:cs typeface="Times New Roman"/>
              </a:rPr>
              <a:t>by these liquid is </a:t>
            </a:r>
            <a:r>
              <a:rPr sz="2600" spc="-5" dirty="0">
                <a:latin typeface="Times New Roman"/>
                <a:cs typeface="Times New Roman"/>
              </a:rPr>
              <a:t>ultimately wasted </a:t>
            </a:r>
            <a:r>
              <a:rPr sz="2600" dirty="0">
                <a:latin typeface="Times New Roman"/>
                <a:cs typeface="Times New Roman"/>
              </a:rPr>
              <a:t>and this loss of  </a:t>
            </a:r>
            <a:r>
              <a:rPr sz="2600" spc="-10" dirty="0">
                <a:latin typeface="Times New Roman"/>
                <a:cs typeface="Times New Roman"/>
              </a:rPr>
              <a:t>energy </a:t>
            </a:r>
            <a:r>
              <a:rPr sz="2600" dirty="0">
                <a:latin typeface="Times New Roman"/>
                <a:cs typeface="Times New Roman"/>
              </a:rPr>
              <a:t>of liquid is </a:t>
            </a:r>
            <a:r>
              <a:rPr sz="2600" spc="5" dirty="0">
                <a:latin typeface="Times New Roman"/>
                <a:cs typeface="Times New Roman"/>
              </a:rPr>
              <a:t>known </a:t>
            </a:r>
            <a:r>
              <a:rPr sz="2600" dirty="0">
                <a:latin typeface="Times New Roman"/>
                <a:cs typeface="Times New Roman"/>
              </a:rPr>
              <a:t>as leakage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losses.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9100" y="572896"/>
            <a:ext cx="4234815" cy="1623695"/>
          </a:xfrm>
          <a:prstGeom prst="rect">
            <a:avLst/>
          </a:prstGeom>
        </p:spPr>
        <p:txBody>
          <a:bodyPr vert="horz" wrap="square" lIns="0" tIns="3009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370"/>
              </a:spcBef>
            </a:pPr>
            <a:r>
              <a:rPr spc="-25" dirty="0">
                <a:solidFill>
                  <a:srgbClr val="04607A"/>
                </a:solidFill>
                <a:latin typeface="Carlito"/>
                <a:cs typeface="Carlito"/>
              </a:rPr>
              <a:t>Efficiencies</a:t>
            </a:r>
          </a:p>
          <a:p>
            <a:pPr marL="129539">
              <a:lnSpc>
                <a:spcPct val="100000"/>
              </a:lnSpc>
              <a:spcBef>
                <a:spcPts val="1190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-5" dirty="0">
                <a:solidFill>
                  <a:srgbClr val="000000"/>
                </a:solidFill>
              </a:rPr>
              <a:t>Mechanical Efficiency</a:t>
            </a:r>
            <a:r>
              <a:rPr sz="2600" spc="-50" dirty="0">
                <a:solidFill>
                  <a:srgbClr val="000000"/>
                </a:solidFill>
              </a:rPr>
              <a:t> </a:t>
            </a:r>
            <a:r>
              <a:rPr sz="2600" spc="-220" dirty="0">
                <a:solidFill>
                  <a:srgbClr val="000000"/>
                </a:solidFill>
              </a:rPr>
              <a:t>(Ƞ</a:t>
            </a:r>
            <a:r>
              <a:rPr sz="2550" spc="-330" baseline="-21241" dirty="0">
                <a:solidFill>
                  <a:srgbClr val="000000"/>
                </a:solidFill>
              </a:rPr>
              <a:t>M</a:t>
            </a:r>
            <a:r>
              <a:rPr sz="2600" spc="-220" dirty="0">
                <a:solidFill>
                  <a:srgbClr val="000000"/>
                </a:solidFill>
              </a:rPr>
              <a:t>):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540" y="3676269"/>
            <a:ext cx="40290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-35" dirty="0">
                <a:latin typeface="Times New Roman"/>
                <a:cs typeface="Times New Roman"/>
              </a:rPr>
              <a:t>Volumetric </a:t>
            </a:r>
            <a:r>
              <a:rPr sz="2600" spc="-10" dirty="0">
                <a:latin typeface="Times New Roman"/>
                <a:cs typeface="Times New Roman"/>
              </a:rPr>
              <a:t>Efficiency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(Ƞ</a:t>
            </a:r>
            <a:r>
              <a:rPr sz="2550" spc="-330" baseline="-21241" dirty="0">
                <a:latin typeface="Times New Roman"/>
                <a:cs typeface="Times New Roman"/>
              </a:rPr>
              <a:t>V</a:t>
            </a:r>
            <a:r>
              <a:rPr sz="2600" spc="-220" dirty="0">
                <a:latin typeface="Times New Roman"/>
                <a:cs typeface="Times New Roman"/>
              </a:rPr>
              <a:t>):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3400" y="2362200"/>
            <a:ext cx="8001000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190999"/>
            <a:ext cx="9144000" cy="2666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0540" y="935482"/>
            <a:ext cx="3796029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dirty="0">
                <a:solidFill>
                  <a:srgbClr val="000000"/>
                </a:solidFill>
              </a:rPr>
              <a:t>Hydraulic </a:t>
            </a:r>
            <a:r>
              <a:rPr sz="2600" spc="-10" dirty="0">
                <a:solidFill>
                  <a:srgbClr val="000000"/>
                </a:solidFill>
              </a:rPr>
              <a:t>Efficiency</a:t>
            </a:r>
            <a:r>
              <a:rPr sz="2600" spc="-70" dirty="0">
                <a:solidFill>
                  <a:srgbClr val="000000"/>
                </a:solidFill>
              </a:rPr>
              <a:t> </a:t>
            </a:r>
            <a:r>
              <a:rPr sz="2600" spc="-270" dirty="0">
                <a:solidFill>
                  <a:srgbClr val="000000"/>
                </a:solidFill>
              </a:rPr>
              <a:t>(Ƞ</a:t>
            </a:r>
            <a:r>
              <a:rPr sz="2550" spc="-405" baseline="-21241" dirty="0">
                <a:solidFill>
                  <a:srgbClr val="000000"/>
                </a:solidFill>
              </a:rPr>
              <a:t>H</a:t>
            </a:r>
            <a:r>
              <a:rPr sz="2600" spc="-270" dirty="0">
                <a:solidFill>
                  <a:srgbClr val="000000"/>
                </a:solidFill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540" y="3312998"/>
            <a:ext cx="346519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spc="-5" dirty="0">
                <a:latin typeface="Times New Roman"/>
                <a:cs typeface="Times New Roman"/>
              </a:rPr>
              <a:t>Overall Efficiency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Times New Roman"/>
                <a:cs typeface="Times New Roman"/>
              </a:rPr>
              <a:t>(Ƞ</a:t>
            </a:r>
            <a:r>
              <a:rPr sz="2550" spc="-397" baseline="-21241" dirty="0">
                <a:latin typeface="Times New Roman"/>
                <a:cs typeface="Times New Roman"/>
              </a:rPr>
              <a:t>O</a:t>
            </a:r>
            <a:r>
              <a:rPr sz="2600" spc="-265" dirty="0"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5112" y="1447800"/>
            <a:ext cx="8115300" cy="1752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3810000"/>
            <a:ext cx="8153400" cy="2819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57200" y="457200"/>
            <a:ext cx="8229600" cy="5963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49782"/>
            <a:ext cx="30270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4607A"/>
                </a:solidFill>
              </a:rPr>
              <a:t>Adva</a:t>
            </a:r>
            <a:r>
              <a:rPr spc="10" dirty="0">
                <a:solidFill>
                  <a:srgbClr val="04607A"/>
                </a:solidFill>
              </a:rPr>
              <a:t>n</a:t>
            </a:r>
            <a:r>
              <a:rPr dirty="0">
                <a:solidFill>
                  <a:srgbClr val="04607A"/>
                </a:solidFill>
              </a:rPr>
              <a:t>tages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78304"/>
            <a:ext cx="7147559" cy="42265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Small </a:t>
            </a:r>
            <a:r>
              <a:rPr sz="260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size </a:t>
            </a:r>
            <a:r>
              <a:rPr sz="2600" dirty="0">
                <a:latin typeface="Times New Roman"/>
                <a:cs typeface="Times New Roman"/>
              </a:rPr>
              <a:t>&amp; space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saving.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Output is very </a:t>
            </a:r>
            <a:r>
              <a:rPr sz="2600" spc="-5" dirty="0">
                <a:latin typeface="Times New Roman"/>
                <a:cs typeface="Times New Roman"/>
              </a:rPr>
              <a:t>steady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consistent.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Easy for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maintenance.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No danger </a:t>
            </a:r>
            <a:r>
              <a:rPr sz="2600" spc="-5" dirty="0">
                <a:latin typeface="Times New Roman"/>
                <a:cs typeface="Times New Roman"/>
              </a:rPr>
              <a:t>creates </a:t>
            </a:r>
            <a:r>
              <a:rPr sz="2600" dirty="0">
                <a:latin typeface="Times New Roman"/>
                <a:cs typeface="Times New Roman"/>
              </a:rPr>
              <a:t>if </a:t>
            </a:r>
            <a:r>
              <a:rPr sz="2600" spc="-10" dirty="0">
                <a:latin typeface="Times New Roman"/>
                <a:cs typeface="Times New Roman"/>
              </a:rPr>
              <a:t>discharge </a:t>
            </a:r>
            <a:r>
              <a:rPr sz="2600" dirty="0">
                <a:latin typeface="Times New Roman"/>
                <a:cs typeface="Times New Roman"/>
              </a:rPr>
              <a:t>valve is closed </a:t>
            </a:r>
            <a:r>
              <a:rPr sz="2600" spc="-90" dirty="0">
                <a:latin typeface="Times New Roman"/>
                <a:cs typeface="Times New Roman"/>
              </a:rPr>
              <a:t>while  </a:t>
            </a:r>
            <a:r>
              <a:rPr sz="2600" spc="-5" dirty="0">
                <a:latin typeface="Times New Roman"/>
                <a:cs typeface="Times New Roman"/>
              </a:rPr>
              <a:t>starting.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Deal with </a:t>
            </a:r>
            <a:r>
              <a:rPr sz="2600" spc="-15" dirty="0">
                <a:latin typeface="Times New Roman"/>
                <a:cs typeface="Times New Roman"/>
              </a:rPr>
              <a:t>large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volume.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Able to work on </a:t>
            </a:r>
            <a:r>
              <a:rPr sz="2600" spc="-5" dirty="0">
                <a:latin typeface="Times New Roman"/>
                <a:cs typeface="Times New Roman"/>
              </a:rPr>
              <a:t>medium </a:t>
            </a:r>
            <a:r>
              <a:rPr sz="2600" dirty="0">
                <a:latin typeface="Times New Roman"/>
                <a:cs typeface="Times New Roman"/>
              </a:rPr>
              <a:t>to low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head.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Able to work on </a:t>
            </a:r>
            <a:r>
              <a:rPr sz="2600" spc="-5" dirty="0">
                <a:latin typeface="Times New Roman"/>
                <a:cs typeface="Times New Roman"/>
              </a:rPr>
              <a:t>medium </a:t>
            </a:r>
            <a:r>
              <a:rPr sz="2600" dirty="0">
                <a:latin typeface="Times New Roman"/>
                <a:cs typeface="Times New Roman"/>
              </a:rPr>
              <a:t>to low viscous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fluid.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Almost </a:t>
            </a:r>
            <a:r>
              <a:rPr sz="2600" spc="5" dirty="0">
                <a:latin typeface="Times New Roman"/>
                <a:cs typeface="Times New Roman"/>
              </a:rPr>
              <a:t>no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noise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49782"/>
            <a:ext cx="373252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4607A"/>
                </a:solidFill>
              </a:rPr>
              <a:t>Disadvanta</a:t>
            </a:r>
            <a:r>
              <a:rPr spc="10" dirty="0">
                <a:solidFill>
                  <a:srgbClr val="04607A"/>
                </a:solidFill>
              </a:rPr>
              <a:t>g</a:t>
            </a:r>
            <a:r>
              <a:rPr dirty="0">
                <a:solidFill>
                  <a:srgbClr val="04607A"/>
                </a:solidFill>
              </a:rPr>
              <a:t>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78304"/>
            <a:ext cx="5506720" cy="3618229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Extra </a:t>
            </a:r>
            <a:r>
              <a:rPr sz="2600" spc="-5" dirty="0">
                <a:latin typeface="Times New Roman"/>
                <a:cs typeface="Times New Roman"/>
              </a:rPr>
              <a:t>priming </a:t>
            </a:r>
            <a:r>
              <a:rPr sz="2600" dirty="0">
                <a:latin typeface="Times New Roman"/>
                <a:cs typeface="Times New Roman"/>
              </a:rPr>
              <a:t>process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requires.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Cannot be able to work on high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speeds.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Cannot deal with highly viscous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liquid.</a:t>
            </a:r>
            <a:endParaRPr sz="26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1070"/>
              </a:spcBef>
            </a:pPr>
            <a:r>
              <a:rPr sz="5000" dirty="0">
                <a:solidFill>
                  <a:srgbClr val="115863"/>
                </a:solidFill>
                <a:latin typeface="Times New Roman"/>
                <a:cs typeface="Times New Roman"/>
              </a:rPr>
              <a:t>Application</a:t>
            </a:r>
            <a:endParaRPr sz="5000">
              <a:latin typeface="Times New Roman"/>
              <a:cs typeface="Times New Roman"/>
            </a:endParaRPr>
          </a:p>
          <a:p>
            <a:pPr marL="287020" indent="-19812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Agriculture and </a:t>
            </a:r>
            <a:r>
              <a:rPr sz="2600" spc="-5" dirty="0">
                <a:latin typeface="Times New Roman"/>
                <a:cs typeface="Times New Roman"/>
              </a:rPr>
              <a:t>irrigation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purpose.</a:t>
            </a:r>
            <a:endParaRPr sz="2600">
              <a:latin typeface="Times New Roman"/>
              <a:cs typeface="Times New Roman"/>
            </a:endParaRPr>
          </a:p>
          <a:p>
            <a:pPr marL="287020" indent="-198120">
              <a:lnSpc>
                <a:spcPts val="3090"/>
              </a:lnSpc>
              <a:spcBef>
                <a:spcPts val="60"/>
              </a:spcBef>
              <a:buFont typeface="Arial"/>
              <a:buChar char="•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Pumping of </a:t>
            </a:r>
            <a:r>
              <a:rPr sz="2600" spc="-5" dirty="0">
                <a:latin typeface="Times New Roman"/>
                <a:cs typeface="Times New Roman"/>
              </a:rPr>
              <a:t>water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buildings.</a:t>
            </a:r>
            <a:endParaRPr sz="2600">
              <a:latin typeface="Times New Roman"/>
              <a:cs typeface="Times New Roman"/>
            </a:endParaRPr>
          </a:p>
          <a:p>
            <a:pPr marL="280670" indent="-192405">
              <a:lnSpc>
                <a:spcPts val="3090"/>
              </a:lnSpc>
              <a:buFont typeface="Arial"/>
              <a:buChar char="•"/>
              <a:tabLst>
                <a:tab pos="281305" algn="l"/>
              </a:tabLst>
            </a:pPr>
            <a:r>
              <a:rPr sz="2600" spc="-15" dirty="0">
                <a:latin typeface="Times New Roman"/>
                <a:cs typeface="Times New Roman"/>
              </a:rPr>
              <a:t>Transfer </a:t>
            </a:r>
            <a:r>
              <a:rPr sz="2600" dirty="0">
                <a:latin typeface="Times New Roman"/>
                <a:cs typeface="Times New Roman"/>
              </a:rPr>
              <a:t>raw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material</a:t>
            </a:r>
            <a:r>
              <a:rPr sz="2600" spc="-5" dirty="0">
                <a:latin typeface="FreeFarsi"/>
                <a:cs typeface="FreeFarsi"/>
              </a:rPr>
              <a:t>.</a:t>
            </a:r>
            <a:endParaRPr sz="2600">
              <a:latin typeface="FreeFarsi"/>
              <a:cs typeface="FreeFars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0016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RECIPROCATING PUMPS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</p:spPr>
        <p:txBody>
          <a:bodyPr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2" y="338327"/>
            <a:ext cx="5065776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42100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u="heavy" spc="-5" dirty="0">
                <a:uFill>
                  <a:solidFill>
                    <a:srgbClr val="562213"/>
                  </a:solidFill>
                </a:uFill>
              </a:rPr>
              <a:t>INTRODUCTION</a:t>
            </a:r>
            <a:endParaRPr sz="4300"/>
          </a:p>
        </p:txBody>
      </p:sp>
      <p:sp>
        <p:nvSpPr>
          <p:cNvPr id="4" name="object 4"/>
          <p:cNvSpPr/>
          <p:nvPr/>
        </p:nvSpPr>
        <p:spPr>
          <a:xfrm>
            <a:off x="1490472" y="1091183"/>
            <a:ext cx="4258056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6897" y="1424685"/>
            <a:ext cx="7261225" cy="51625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5910" marR="5080" indent="-283845" algn="just">
              <a:lnSpc>
                <a:spcPct val="90000"/>
              </a:lnSpc>
              <a:spcBef>
                <a:spcPts val="459"/>
              </a:spcBef>
              <a:buClr>
                <a:srgbClr val="3891A7"/>
              </a:buClr>
              <a:buSzPct val="80000"/>
              <a:buChar char=""/>
              <a:tabLst>
                <a:tab pos="296545" algn="l"/>
              </a:tabLst>
            </a:pPr>
            <a:r>
              <a:rPr sz="3000" dirty="0">
                <a:latin typeface="Arial"/>
                <a:cs typeface="Arial"/>
              </a:rPr>
              <a:t>Pumps </a:t>
            </a:r>
            <a:r>
              <a:rPr sz="3000" spc="-10" dirty="0">
                <a:latin typeface="Arial"/>
                <a:cs typeface="Arial"/>
              </a:rPr>
              <a:t>are </a:t>
            </a:r>
            <a:r>
              <a:rPr sz="3000" spc="-5" dirty="0">
                <a:latin typeface="Arial"/>
                <a:cs typeface="Arial"/>
              </a:rPr>
              <a:t>used to increase </a:t>
            </a:r>
            <a:r>
              <a:rPr sz="3000" dirty="0">
                <a:latin typeface="Arial"/>
                <a:cs typeface="Arial"/>
              </a:rPr>
              <a:t>the </a:t>
            </a:r>
            <a:r>
              <a:rPr sz="3000" spc="-85" dirty="0">
                <a:latin typeface="Arial"/>
                <a:cs typeface="Arial"/>
              </a:rPr>
              <a:t>energy  </a:t>
            </a:r>
            <a:r>
              <a:rPr sz="3000" spc="-5" dirty="0">
                <a:latin typeface="Arial"/>
                <a:cs typeface="Arial"/>
              </a:rPr>
              <a:t>level of </a:t>
            </a:r>
            <a:r>
              <a:rPr sz="3000" dirty="0">
                <a:latin typeface="Arial"/>
                <a:cs typeface="Arial"/>
              </a:rPr>
              <a:t>water </a:t>
            </a:r>
            <a:r>
              <a:rPr sz="3000" spc="-5" dirty="0">
                <a:latin typeface="Arial"/>
                <a:cs typeface="Arial"/>
              </a:rPr>
              <a:t>by </a:t>
            </a:r>
            <a:r>
              <a:rPr sz="3000" dirty="0">
                <a:latin typeface="Arial"/>
                <a:cs typeface="Arial"/>
              </a:rPr>
              <a:t>virtue </a:t>
            </a:r>
            <a:r>
              <a:rPr sz="3000" spc="-5" dirty="0">
                <a:latin typeface="Arial"/>
                <a:cs typeface="Arial"/>
              </a:rPr>
              <a:t>of which </a:t>
            </a:r>
            <a:r>
              <a:rPr sz="3000" dirty="0">
                <a:latin typeface="Arial"/>
                <a:cs typeface="Arial"/>
              </a:rPr>
              <a:t>it </a:t>
            </a:r>
            <a:r>
              <a:rPr sz="3000" spc="-5" dirty="0">
                <a:latin typeface="Arial"/>
                <a:cs typeface="Arial"/>
              </a:rPr>
              <a:t>can </a:t>
            </a:r>
            <a:r>
              <a:rPr sz="3000" spc="-15" dirty="0">
                <a:latin typeface="Arial"/>
                <a:cs typeface="Arial"/>
              </a:rPr>
              <a:t>be  </a:t>
            </a:r>
            <a:r>
              <a:rPr sz="3000" spc="-5" dirty="0">
                <a:latin typeface="Arial"/>
                <a:cs typeface="Arial"/>
              </a:rPr>
              <a:t>raised to a higher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level.</a:t>
            </a:r>
            <a:endParaRPr sz="3000">
              <a:latin typeface="Arial"/>
              <a:cs typeface="Arial"/>
            </a:endParaRPr>
          </a:p>
          <a:p>
            <a:pPr marL="295910" marR="5080" indent="-283845" algn="just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Arial"/>
              <a:buChar char=""/>
              <a:tabLst>
                <a:tab pos="401320" algn="l"/>
              </a:tabLst>
            </a:pPr>
            <a:r>
              <a:rPr dirty="0"/>
              <a:t>	</a:t>
            </a:r>
            <a:r>
              <a:rPr sz="3000" spc="-5" dirty="0">
                <a:latin typeface="Arial"/>
                <a:cs typeface="Arial"/>
              </a:rPr>
              <a:t>Reciprocating pumps are </a:t>
            </a:r>
            <a:r>
              <a:rPr sz="3000" spc="-65" dirty="0">
                <a:latin typeface="Arial"/>
                <a:cs typeface="Arial"/>
              </a:rPr>
              <a:t>positive  </a:t>
            </a:r>
            <a:r>
              <a:rPr sz="3000" spc="-5" dirty="0">
                <a:latin typeface="Arial"/>
                <a:cs typeface="Arial"/>
              </a:rPr>
              <a:t>displacement pump, </a:t>
            </a:r>
            <a:r>
              <a:rPr sz="3000" dirty="0">
                <a:latin typeface="Arial"/>
                <a:cs typeface="Arial"/>
              </a:rPr>
              <a:t>i.e. </a:t>
            </a:r>
            <a:r>
              <a:rPr sz="3000" spc="-30" dirty="0">
                <a:latin typeface="Arial"/>
                <a:cs typeface="Arial"/>
              </a:rPr>
              <a:t>initially, </a:t>
            </a:r>
            <a:r>
              <a:rPr sz="3000" spc="-5" dirty="0">
                <a:latin typeface="Arial"/>
                <a:cs typeface="Arial"/>
              </a:rPr>
              <a:t>a small  quantity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5" dirty="0">
                <a:latin typeface="Arial"/>
                <a:cs typeface="Arial"/>
              </a:rPr>
              <a:t>liquid </a:t>
            </a:r>
            <a:r>
              <a:rPr sz="3000" dirty="0">
                <a:latin typeface="Arial"/>
                <a:cs typeface="Arial"/>
              </a:rPr>
              <a:t>is </a:t>
            </a:r>
            <a:r>
              <a:rPr sz="3000" spc="-5" dirty="0">
                <a:latin typeface="Arial"/>
                <a:cs typeface="Arial"/>
              </a:rPr>
              <a:t>taken into a </a:t>
            </a:r>
            <a:r>
              <a:rPr sz="3000" dirty="0">
                <a:latin typeface="Arial"/>
                <a:cs typeface="Arial"/>
              </a:rPr>
              <a:t>chamber  </a:t>
            </a:r>
            <a:r>
              <a:rPr sz="3000" spc="-5" dirty="0">
                <a:latin typeface="Arial"/>
                <a:cs typeface="Arial"/>
              </a:rPr>
              <a:t>and </a:t>
            </a:r>
            <a:r>
              <a:rPr sz="3000" dirty="0">
                <a:latin typeface="Arial"/>
                <a:cs typeface="Arial"/>
              </a:rPr>
              <a:t>is </a:t>
            </a:r>
            <a:r>
              <a:rPr sz="3000" spc="-5" dirty="0">
                <a:latin typeface="Arial"/>
                <a:cs typeface="Arial"/>
              </a:rPr>
              <a:t>physically displaced and forced  out </a:t>
            </a:r>
            <a:r>
              <a:rPr sz="3000" dirty="0">
                <a:latin typeface="Arial"/>
                <a:cs typeface="Arial"/>
              </a:rPr>
              <a:t>with </a:t>
            </a:r>
            <a:r>
              <a:rPr sz="3000" spc="-5" dirty="0">
                <a:latin typeface="Arial"/>
                <a:cs typeface="Arial"/>
              </a:rPr>
              <a:t>pressure </a:t>
            </a:r>
            <a:r>
              <a:rPr sz="3000" spc="-10" dirty="0">
                <a:latin typeface="Arial"/>
                <a:cs typeface="Arial"/>
              </a:rPr>
              <a:t>by </a:t>
            </a:r>
            <a:r>
              <a:rPr sz="3000" spc="-5" dirty="0">
                <a:latin typeface="Arial"/>
                <a:cs typeface="Arial"/>
              </a:rPr>
              <a:t>a moving  mechanical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elements.</a:t>
            </a:r>
            <a:endParaRPr sz="3000">
              <a:latin typeface="Arial"/>
              <a:cs typeface="Arial"/>
            </a:endParaRPr>
          </a:p>
          <a:p>
            <a:pPr marL="295910" marR="7620" indent="-283845" algn="just">
              <a:lnSpc>
                <a:spcPts val="3240"/>
              </a:lnSpc>
              <a:spcBef>
                <a:spcPts val="650"/>
              </a:spcBef>
              <a:buClr>
                <a:srgbClr val="3891A7"/>
              </a:buClr>
              <a:buSzPct val="80000"/>
              <a:buChar char=""/>
              <a:tabLst>
                <a:tab pos="296545" algn="l"/>
              </a:tabLst>
            </a:pPr>
            <a:r>
              <a:rPr sz="3000" dirty="0">
                <a:latin typeface="Arial"/>
                <a:cs typeface="Arial"/>
              </a:rPr>
              <a:t>The </a:t>
            </a:r>
            <a:r>
              <a:rPr sz="3000" spc="-5" dirty="0">
                <a:latin typeface="Arial"/>
                <a:cs typeface="Arial"/>
              </a:rPr>
              <a:t>use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5" dirty="0">
                <a:latin typeface="Arial"/>
                <a:cs typeface="Arial"/>
              </a:rPr>
              <a:t>reciprocating pumps </a:t>
            </a:r>
            <a:r>
              <a:rPr sz="3000" dirty="0">
                <a:latin typeface="Arial"/>
                <a:cs typeface="Arial"/>
              </a:rPr>
              <a:t>is </a:t>
            </a:r>
            <a:r>
              <a:rPr sz="3000" spc="-100" dirty="0">
                <a:latin typeface="Arial"/>
                <a:cs typeface="Arial"/>
              </a:rPr>
              <a:t>being  </a:t>
            </a:r>
            <a:r>
              <a:rPr sz="3000" spc="-5" dirty="0">
                <a:latin typeface="Arial"/>
                <a:cs typeface="Arial"/>
              </a:rPr>
              <a:t>limited these days and being replaced by  centrifugal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pumps.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2" y="338327"/>
            <a:ext cx="4913376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421005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u="heavy" spc="-5" dirty="0">
                <a:uFill>
                  <a:solidFill>
                    <a:srgbClr val="562213"/>
                  </a:solidFill>
                </a:uFill>
              </a:rPr>
              <a:t>INTRODUCTION</a:t>
            </a:r>
            <a:endParaRPr sz="4300"/>
          </a:p>
        </p:txBody>
      </p:sp>
      <p:sp>
        <p:nvSpPr>
          <p:cNvPr id="4" name="object 4"/>
          <p:cNvSpPr/>
          <p:nvPr/>
        </p:nvSpPr>
        <p:spPr>
          <a:xfrm>
            <a:off x="1490472" y="1091183"/>
            <a:ext cx="4258056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80361" y="1956943"/>
            <a:ext cx="48590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36089" algn="l"/>
                <a:tab pos="3550285" algn="l"/>
                <a:tab pos="4507230" algn="l"/>
              </a:tabLst>
            </a:pPr>
            <a:r>
              <a:rPr sz="3200" dirty="0">
                <a:latin typeface="Arial"/>
                <a:cs typeface="Arial"/>
              </a:rPr>
              <a:t>b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come	o</a:t>
            </a:r>
            <a:r>
              <a:rPr sz="3200" spc="-10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sol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te	</a:t>
            </a:r>
            <a:r>
              <a:rPr sz="3200" spc="-10" dirty="0">
                <a:latin typeface="Arial"/>
                <a:cs typeface="Arial"/>
              </a:rPr>
              <a:t>du</a:t>
            </a:r>
            <a:r>
              <a:rPr sz="3200" dirty="0">
                <a:latin typeface="Arial"/>
                <a:cs typeface="Arial"/>
              </a:rPr>
              <a:t>e	</a:t>
            </a:r>
            <a:r>
              <a:rPr sz="3200" spc="-5" dirty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6897" y="1468882"/>
            <a:ext cx="62128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28725" algn="l"/>
                <a:tab pos="3173730" algn="l"/>
                <a:tab pos="5278120" algn="l"/>
              </a:tabLst>
            </a:pPr>
            <a:r>
              <a:rPr sz="2550" spc="-665" dirty="0">
                <a:solidFill>
                  <a:srgbClr val="3891A7"/>
                </a:solidFill>
                <a:latin typeface="Arial"/>
                <a:cs typeface="Arial"/>
              </a:rPr>
              <a:t>                 </a:t>
            </a:r>
            <a:r>
              <a:rPr sz="2550" spc="-635" dirty="0">
                <a:solidFill>
                  <a:srgbClr val="3891A7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For	</a:t>
            </a:r>
            <a:r>
              <a:rPr sz="3200" spc="-5" dirty="0">
                <a:latin typeface="Arial"/>
                <a:cs typeface="Arial"/>
              </a:rPr>
              <a:t>industrial	purposes,	</a:t>
            </a:r>
            <a:r>
              <a:rPr sz="3200" spc="-10" dirty="0">
                <a:latin typeface="Arial"/>
                <a:cs typeface="Arial"/>
              </a:rPr>
              <a:t>they</a:t>
            </a:r>
            <a:endParaRPr sz="3200">
              <a:latin typeface="Arial"/>
              <a:cs typeface="Arial"/>
            </a:endParaRPr>
          </a:p>
          <a:p>
            <a:pPr marL="5409565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their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51469" y="1468882"/>
            <a:ext cx="9067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ve  hi</a:t>
            </a:r>
            <a:r>
              <a:rPr sz="3200" spc="-15" dirty="0">
                <a:latin typeface="Arial"/>
                <a:cs typeface="Arial"/>
              </a:rPr>
              <a:t>g</a:t>
            </a:r>
            <a:r>
              <a:rPr sz="3200" dirty="0">
                <a:latin typeface="Arial"/>
                <a:cs typeface="Arial"/>
              </a:rPr>
              <a:t>h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96897" y="2444623"/>
            <a:ext cx="7260590" cy="3592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5715" algn="just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initial and maintenance costs </a:t>
            </a:r>
            <a:r>
              <a:rPr sz="3200" spc="-10" dirty="0">
                <a:latin typeface="Arial"/>
                <a:cs typeface="Arial"/>
              </a:rPr>
              <a:t>as  </a:t>
            </a:r>
            <a:r>
              <a:rPr sz="3200" spc="-5" dirty="0">
                <a:latin typeface="Arial"/>
                <a:cs typeface="Arial"/>
              </a:rPr>
              <a:t>compared to centrifugal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pumps.</a:t>
            </a:r>
            <a:endParaRPr sz="3200">
              <a:latin typeface="Arial"/>
              <a:cs typeface="Arial"/>
            </a:endParaRPr>
          </a:p>
          <a:p>
            <a:pPr marL="295910" marR="6985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Small </a:t>
            </a:r>
            <a:r>
              <a:rPr sz="3200" dirty="0">
                <a:latin typeface="Arial"/>
                <a:cs typeface="Arial"/>
              </a:rPr>
              <a:t>hand </a:t>
            </a:r>
            <a:r>
              <a:rPr sz="3200" spc="-5" dirty="0">
                <a:latin typeface="Arial"/>
                <a:cs typeface="Arial"/>
              </a:rPr>
              <a:t>operated pumps </a:t>
            </a:r>
            <a:r>
              <a:rPr sz="3200" dirty="0">
                <a:latin typeface="Arial"/>
                <a:cs typeface="Arial"/>
              </a:rPr>
              <a:t>are still </a:t>
            </a:r>
            <a:r>
              <a:rPr sz="3200" spc="-250" dirty="0">
                <a:latin typeface="Arial"/>
                <a:cs typeface="Arial"/>
              </a:rPr>
              <a:t>in  </a:t>
            </a:r>
            <a:r>
              <a:rPr sz="3200" dirty="0">
                <a:latin typeface="Arial"/>
                <a:cs typeface="Arial"/>
              </a:rPr>
              <a:t>use </a:t>
            </a:r>
            <a:r>
              <a:rPr sz="3200" spc="-5" dirty="0">
                <a:latin typeface="Arial"/>
                <a:cs typeface="Arial"/>
              </a:rPr>
              <a:t>that include </a:t>
            </a:r>
            <a:r>
              <a:rPr sz="3200" dirty="0">
                <a:latin typeface="Arial"/>
                <a:cs typeface="Arial"/>
              </a:rPr>
              <a:t>well </a:t>
            </a:r>
            <a:r>
              <a:rPr sz="3200" spc="-5" dirty="0">
                <a:latin typeface="Arial"/>
                <a:cs typeface="Arial"/>
              </a:rPr>
              <a:t>pumps,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etc.</a:t>
            </a:r>
            <a:endParaRPr sz="3200">
              <a:latin typeface="Arial"/>
              <a:cs typeface="Arial"/>
            </a:endParaRPr>
          </a:p>
          <a:p>
            <a:pPr marL="295910" marR="5080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296545" algn="l"/>
              </a:tabLst>
            </a:pPr>
            <a:r>
              <a:rPr sz="3200" spc="-5" dirty="0">
                <a:latin typeface="Arial"/>
                <a:cs typeface="Arial"/>
              </a:rPr>
              <a:t>These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also useful </a:t>
            </a:r>
            <a:r>
              <a:rPr sz="3200" dirty="0">
                <a:latin typeface="Arial"/>
                <a:cs typeface="Arial"/>
              </a:rPr>
              <a:t>where </a:t>
            </a:r>
            <a:r>
              <a:rPr sz="3200" spc="-125" dirty="0">
                <a:latin typeface="Arial"/>
                <a:cs typeface="Arial"/>
              </a:rPr>
              <a:t>high  </a:t>
            </a:r>
            <a:r>
              <a:rPr sz="3200" spc="-10" dirty="0">
                <a:latin typeface="Arial"/>
                <a:cs typeface="Arial"/>
              </a:rPr>
              <a:t>heads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 spc="-5" dirty="0">
                <a:latin typeface="Arial"/>
                <a:cs typeface="Arial"/>
              </a:rPr>
              <a:t>required with small  </a:t>
            </a:r>
            <a:r>
              <a:rPr sz="3200" dirty="0">
                <a:latin typeface="Arial"/>
                <a:cs typeface="Arial"/>
              </a:rPr>
              <a:t>discharge, </a:t>
            </a:r>
            <a:r>
              <a:rPr sz="3200" spc="-5" dirty="0">
                <a:latin typeface="Arial"/>
                <a:cs typeface="Arial"/>
              </a:rPr>
              <a:t>as </a:t>
            </a:r>
            <a:r>
              <a:rPr sz="3200" dirty="0">
                <a:latin typeface="Arial"/>
                <a:cs typeface="Arial"/>
              </a:rPr>
              <a:t>oil </a:t>
            </a:r>
            <a:r>
              <a:rPr sz="3200" spc="-5" dirty="0">
                <a:latin typeface="Arial"/>
                <a:cs typeface="Arial"/>
              </a:rPr>
              <a:t>drilling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operations.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8327"/>
            <a:ext cx="5033772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433133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Main</a:t>
            </a:r>
            <a:r>
              <a:rPr sz="4300" spc="-70" dirty="0"/>
              <a:t> </a:t>
            </a:r>
            <a:r>
              <a:rPr sz="4300" spc="-5" dirty="0"/>
              <a:t>components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596897" y="1397254"/>
            <a:ext cx="7261225" cy="49028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marR="5715" indent="-283845" algn="just">
              <a:lnSpc>
                <a:spcPct val="80000"/>
              </a:lnSpc>
              <a:spcBef>
                <a:spcPts val="695"/>
              </a:spcBef>
              <a:buClr>
                <a:srgbClr val="3891A7"/>
              </a:buClr>
              <a:buSzPct val="80000"/>
              <a:buChar char=""/>
              <a:tabLst>
                <a:tab pos="296545" algn="l"/>
              </a:tabLst>
            </a:pPr>
            <a:r>
              <a:rPr sz="2500" spc="-5" dirty="0">
                <a:latin typeface="Arial"/>
                <a:cs typeface="Arial"/>
              </a:rPr>
              <a:t>A reciprocation pumps consists of a plunger or </a:t>
            </a:r>
            <a:r>
              <a:rPr sz="2500" spc="-360" dirty="0">
                <a:latin typeface="Arial"/>
                <a:cs typeface="Arial"/>
              </a:rPr>
              <a:t>a  </a:t>
            </a:r>
            <a:r>
              <a:rPr sz="2500" spc="-5" dirty="0">
                <a:latin typeface="Arial"/>
                <a:cs typeface="Arial"/>
              </a:rPr>
              <a:t>piston that moves </a:t>
            </a:r>
            <a:r>
              <a:rPr sz="2500" dirty="0">
                <a:latin typeface="Arial"/>
                <a:cs typeface="Arial"/>
              </a:rPr>
              <a:t>forward </a:t>
            </a:r>
            <a:r>
              <a:rPr sz="2500" spc="-5" dirty="0">
                <a:latin typeface="Arial"/>
                <a:cs typeface="Arial"/>
              </a:rPr>
              <a:t>and backward inside a  cylinder with the help of a connecting rod and a  crank. The crank is rotated by an external source  of </a:t>
            </a:r>
            <a:r>
              <a:rPr sz="2500" spc="-25" dirty="0">
                <a:latin typeface="Arial"/>
                <a:cs typeface="Arial"/>
              </a:rPr>
              <a:t>power.</a:t>
            </a:r>
            <a:endParaRPr sz="2500">
              <a:latin typeface="Arial"/>
              <a:cs typeface="Arial"/>
            </a:endParaRPr>
          </a:p>
          <a:p>
            <a:pPr marL="295910" marR="5080" indent="-283845" algn="just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Char char=""/>
              <a:tabLst>
                <a:tab pos="296545" algn="l"/>
              </a:tabLst>
            </a:pPr>
            <a:r>
              <a:rPr sz="2500" spc="-5" dirty="0">
                <a:latin typeface="Arial"/>
                <a:cs typeface="Arial"/>
              </a:rPr>
              <a:t>The cylinder is connected to the sump by </a:t>
            </a:r>
            <a:r>
              <a:rPr sz="2500" spc="-365" dirty="0">
                <a:latin typeface="Arial"/>
                <a:cs typeface="Arial"/>
              </a:rPr>
              <a:t>a  </a:t>
            </a:r>
            <a:r>
              <a:rPr sz="2500" spc="-5" dirty="0">
                <a:latin typeface="Arial"/>
                <a:cs typeface="Arial"/>
              </a:rPr>
              <a:t>suction pipe and to the delivery </a:t>
            </a:r>
            <a:r>
              <a:rPr sz="2500" dirty="0">
                <a:latin typeface="Arial"/>
                <a:cs typeface="Arial"/>
              </a:rPr>
              <a:t>tank by </a:t>
            </a:r>
            <a:r>
              <a:rPr sz="2500" spc="-5" dirty="0">
                <a:latin typeface="Arial"/>
                <a:cs typeface="Arial"/>
              </a:rPr>
              <a:t>a delivery  </a:t>
            </a:r>
            <a:r>
              <a:rPr sz="2500" dirty="0">
                <a:latin typeface="Arial"/>
                <a:cs typeface="Arial"/>
              </a:rPr>
              <a:t>pipe.</a:t>
            </a:r>
            <a:endParaRPr sz="2500">
              <a:latin typeface="Arial"/>
              <a:cs typeface="Arial"/>
            </a:endParaRPr>
          </a:p>
          <a:p>
            <a:pPr marL="295910" marR="5715" indent="-283845" algn="just">
              <a:lnSpc>
                <a:spcPts val="2400"/>
              </a:lnSpc>
              <a:spcBef>
                <a:spcPts val="580"/>
              </a:spcBef>
              <a:buClr>
                <a:srgbClr val="3891A7"/>
              </a:buClr>
              <a:buSzPct val="80000"/>
              <a:buChar char=""/>
              <a:tabLst>
                <a:tab pos="296545" algn="l"/>
              </a:tabLst>
            </a:pPr>
            <a:r>
              <a:rPr sz="2500" spc="-5" dirty="0">
                <a:latin typeface="Arial"/>
                <a:cs typeface="Arial"/>
              </a:rPr>
              <a:t>At the </a:t>
            </a:r>
            <a:r>
              <a:rPr sz="2500" dirty="0">
                <a:latin typeface="Arial"/>
                <a:cs typeface="Arial"/>
              </a:rPr>
              <a:t>cylinder </a:t>
            </a:r>
            <a:r>
              <a:rPr sz="2500" spc="-5" dirty="0">
                <a:latin typeface="Arial"/>
                <a:cs typeface="Arial"/>
              </a:rPr>
              <a:t>ends </a:t>
            </a:r>
            <a:r>
              <a:rPr sz="2500" dirty="0">
                <a:latin typeface="Arial"/>
                <a:cs typeface="Arial"/>
              </a:rPr>
              <a:t>of </a:t>
            </a:r>
            <a:r>
              <a:rPr sz="2500" spc="-5" dirty="0">
                <a:latin typeface="Arial"/>
                <a:cs typeface="Arial"/>
              </a:rPr>
              <a:t>these pipes, </a:t>
            </a:r>
            <a:r>
              <a:rPr sz="2500" spc="-40" dirty="0">
                <a:latin typeface="Arial"/>
                <a:cs typeface="Arial"/>
              </a:rPr>
              <a:t>non-return  </a:t>
            </a:r>
            <a:r>
              <a:rPr sz="2500" spc="-5" dirty="0">
                <a:latin typeface="Arial"/>
                <a:cs typeface="Arial"/>
              </a:rPr>
              <a:t>valves are provided. A non-return valve allows  the liquid to pass in only one</a:t>
            </a:r>
            <a:r>
              <a:rPr sz="2500" spc="2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direction.</a:t>
            </a:r>
            <a:endParaRPr sz="2500">
              <a:latin typeface="Arial"/>
              <a:cs typeface="Arial"/>
            </a:endParaRPr>
          </a:p>
          <a:p>
            <a:pPr marL="295910" marR="5080" indent="-283845" algn="just">
              <a:lnSpc>
                <a:spcPct val="80000"/>
              </a:lnSpc>
              <a:spcBef>
                <a:spcPts val="620"/>
              </a:spcBef>
              <a:buClr>
                <a:srgbClr val="3891A7"/>
              </a:buClr>
              <a:buSzPct val="80000"/>
              <a:buChar char=""/>
              <a:tabLst>
                <a:tab pos="296545" algn="l"/>
              </a:tabLst>
            </a:pPr>
            <a:r>
              <a:rPr sz="2500" spc="-5" dirty="0">
                <a:latin typeface="Arial"/>
                <a:cs typeface="Arial"/>
              </a:rPr>
              <a:t>Through suction valve, liquid can only </a:t>
            </a:r>
            <a:r>
              <a:rPr sz="2500" spc="-200" dirty="0">
                <a:latin typeface="Arial"/>
                <a:cs typeface="Arial"/>
              </a:rPr>
              <a:t>be  </a:t>
            </a:r>
            <a:r>
              <a:rPr sz="2500" spc="-5" dirty="0">
                <a:latin typeface="Arial"/>
                <a:cs typeface="Arial"/>
              </a:rPr>
              <a:t>admitted into the cylinder and through the  delivery valve, liquid can only </a:t>
            </a:r>
            <a:r>
              <a:rPr sz="2500" spc="-10" dirty="0">
                <a:latin typeface="Arial"/>
                <a:cs typeface="Arial"/>
              </a:rPr>
              <a:t>be </a:t>
            </a:r>
            <a:r>
              <a:rPr sz="2500" spc="-5" dirty="0">
                <a:latin typeface="Arial"/>
                <a:cs typeface="Arial"/>
              </a:rPr>
              <a:t>discharged into  the delivery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pipe.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35736" y="0"/>
            <a:ext cx="8208645" cy="6858000"/>
            <a:chOff x="935736" y="0"/>
            <a:chExt cx="8208645" cy="6858000"/>
          </a:xfrm>
        </p:grpSpPr>
        <p:sp>
          <p:nvSpPr>
            <p:cNvPr id="4" name="object 4"/>
            <p:cNvSpPr/>
            <p:nvPr/>
          </p:nvSpPr>
          <p:spPr>
            <a:xfrm>
              <a:off x="1014984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9200" y="152400"/>
              <a:ext cx="7696200" cy="6248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162811" y="10667"/>
              <a:ext cx="6969252" cy="1220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2811" y="665987"/>
              <a:ext cx="2153412" cy="1220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163194"/>
            <a:ext cx="6112510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300" spc="-15" dirty="0"/>
              <a:t>Working </a:t>
            </a:r>
            <a:r>
              <a:rPr sz="4300" spc="-5" dirty="0"/>
              <a:t>of</a:t>
            </a:r>
            <a:r>
              <a:rPr sz="4300" spc="-25" dirty="0"/>
              <a:t> </a:t>
            </a:r>
            <a:r>
              <a:rPr sz="4300" spc="-5" dirty="0"/>
              <a:t>Reciprocating  Pump</a:t>
            </a:r>
            <a:endParaRPr sz="4300"/>
          </a:p>
        </p:txBody>
      </p:sp>
      <p:sp>
        <p:nvSpPr>
          <p:cNvPr id="6" name="object 6"/>
          <p:cNvSpPr txBox="1"/>
          <p:nvPr/>
        </p:nvSpPr>
        <p:spPr>
          <a:xfrm>
            <a:off x="1596897" y="1389634"/>
            <a:ext cx="7261225" cy="51231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95910" marR="5080" indent="-283845" algn="just">
              <a:lnSpc>
                <a:spcPct val="80000"/>
              </a:lnSpc>
              <a:spcBef>
                <a:spcPts val="745"/>
              </a:spcBef>
              <a:buClr>
                <a:srgbClr val="3891A7"/>
              </a:buClr>
              <a:buSzPct val="79629"/>
              <a:buChar char=""/>
              <a:tabLst>
                <a:tab pos="296545" algn="l"/>
              </a:tabLst>
            </a:pPr>
            <a:r>
              <a:rPr sz="2700" spc="-5" dirty="0">
                <a:latin typeface="Arial"/>
                <a:cs typeface="Arial"/>
              </a:rPr>
              <a:t>When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piston moves </a:t>
            </a:r>
            <a:r>
              <a:rPr sz="2700" dirty="0">
                <a:latin typeface="Arial"/>
                <a:cs typeface="Arial"/>
              </a:rPr>
              <a:t>from the </a:t>
            </a:r>
            <a:r>
              <a:rPr sz="2700" spc="-5" dirty="0">
                <a:latin typeface="Arial"/>
                <a:cs typeface="Arial"/>
              </a:rPr>
              <a:t>left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135" dirty="0">
                <a:latin typeface="Arial"/>
                <a:cs typeface="Arial"/>
              </a:rPr>
              <a:t>the  </a:t>
            </a:r>
            <a:r>
              <a:rPr sz="2700" dirty="0">
                <a:latin typeface="Arial"/>
                <a:cs typeface="Arial"/>
              </a:rPr>
              <a:t>right, a </a:t>
            </a:r>
            <a:r>
              <a:rPr sz="2700" spc="-5" dirty="0">
                <a:latin typeface="Arial"/>
                <a:cs typeface="Arial"/>
              </a:rPr>
              <a:t>suction pressure </a:t>
            </a:r>
            <a:r>
              <a:rPr sz="2700" spc="-10" dirty="0">
                <a:latin typeface="Arial"/>
                <a:cs typeface="Arial"/>
              </a:rPr>
              <a:t>is </a:t>
            </a:r>
            <a:r>
              <a:rPr sz="2700" spc="-5" dirty="0">
                <a:latin typeface="Arial"/>
                <a:cs typeface="Arial"/>
              </a:rPr>
              <a:t>produced </a:t>
            </a:r>
            <a:r>
              <a:rPr sz="2700" dirty="0">
                <a:latin typeface="Arial"/>
                <a:cs typeface="Arial"/>
              </a:rPr>
              <a:t>in </a:t>
            </a:r>
            <a:r>
              <a:rPr sz="2700" spc="-5" dirty="0">
                <a:latin typeface="Arial"/>
                <a:cs typeface="Arial"/>
              </a:rPr>
              <a:t>the  </a:t>
            </a:r>
            <a:r>
              <a:rPr sz="2700" spc="-20" dirty="0">
                <a:latin typeface="Arial"/>
                <a:cs typeface="Arial"/>
              </a:rPr>
              <a:t>cylinder. </a:t>
            </a:r>
            <a:r>
              <a:rPr sz="2700" spc="-5" dirty="0">
                <a:latin typeface="Arial"/>
                <a:cs typeface="Arial"/>
              </a:rPr>
              <a:t>If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pump is started for the </a:t>
            </a:r>
            <a:r>
              <a:rPr sz="2700" dirty="0">
                <a:latin typeface="Arial"/>
                <a:cs typeface="Arial"/>
              </a:rPr>
              <a:t>first  </a:t>
            </a:r>
            <a:r>
              <a:rPr sz="2700" spc="-5" dirty="0">
                <a:latin typeface="Arial"/>
                <a:cs typeface="Arial"/>
              </a:rPr>
              <a:t>time or </a:t>
            </a:r>
            <a:r>
              <a:rPr sz="2700" dirty="0">
                <a:latin typeface="Arial"/>
                <a:cs typeface="Arial"/>
              </a:rPr>
              <a:t>after </a:t>
            </a:r>
            <a:r>
              <a:rPr sz="2700" spc="-5" dirty="0">
                <a:latin typeface="Arial"/>
                <a:cs typeface="Arial"/>
              </a:rPr>
              <a:t>a long period, air </a:t>
            </a:r>
            <a:r>
              <a:rPr sz="2700" dirty="0">
                <a:latin typeface="Arial"/>
                <a:cs typeface="Arial"/>
              </a:rPr>
              <a:t>from the  </a:t>
            </a:r>
            <a:r>
              <a:rPr sz="2700" spc="-5" dirty="0">
                <a:latin typeface="Arial"/>
                <a:cs typeface="Arial"/>
              </a:rPr>
              <a:t>suction pipe is sucked during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suction  stroke, while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delivery </a:t>
            </a:r>
            <a:r>
              <a:rPr sz="2700" dirty="0">
                <a:latin typeface="Arial"/>
                <a:cs typeface="Arial"/>
              </a:rPr>
              <a:t>valve </a:t>
            </a:r>
            <a:r>
              <a:rPr sz="2700" spc="-5" dirty="0">
                <a:latin typeface="Arial"/>
                <a:cs typeface="Arial"/>
              </a:rPr>
              <a:t>is closed.  </a:t>
            </a:r>
            <a:r>
              <a:rPr sz="2700" dirty="0">
                <a:latin typeface="Arial"/>
                <a:cs typeface="Arial"/>
              </a:rPr>
              <a:t>Liquid rises </a:t>
            </a:r>
            <a:r>
              <a:rPr sz="2700" spc="-5" dirty="0">
                <a:latin typeface="Arial"/>
                <a:cs typeface="Arial"/>
              </a:rPr>
              <a:t>into the suction </a:t>
            </a:r>
            <a:r>
              <a:rPr sz="2700" dirty="0">
                <a:latin typeface="Arial"/>
                <a:cs typeface="Arial"/>
              </a:rPr>
              <a:t>pipe </a:t>
            </a:r>
            <a:r>
              <a:rPr sz="2700" spc="-5" dirty="0">
                <a:latin typeface="Arial"/>
                <a:cs typeface="Arial"/>
              </a:rPr>
              <a:t>by </a:t>
            </a:r>
            <a:r>
              <a:rPr sz="2700" dirty="0">
                <a:latin typeface="Arial"/>
                <a:cs typeface="Arial"/>
              </a:rPr>
              <a:t>a </a:t>
            </a:r>
            <a:r>
              <a:rPr sz="2700" spc="-5" dirty="0">
                <a:latin typeface="Arial"/>
                <a:cs typeface="Arial"/>
              </a:rPr>
              <a:t>small  height </a:t>
            </a:r>
            <a:r>
              <a:rPr sz="2700" spc="-10" dirty="0">
                <a:latin typeface="Arial"/>
                <a:cs typeface="Arial"/>
              </a:rPr>
              <a:t>due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5" dirty="0">
                <a:latin typeface="Arial"/>
                <a:cs typeface="Arial"/>
              </a:rPr>
              <a:t>atmospheric </a:t>
            </a:r>
            <a:r>
              <a:rPr sz="2700" dirty="0">
                <a:latin typeface="Arial"/>
                <a:cs typeface="Arial"/>
              </a:rPr>
              <a:t>pressure </a:t>
            </a:r>
            <a:r>
              <a:rPr sz="2700" spc="-5" dirty="0">
                <a:latin typeface="Arial"/>
                <a:cs typeface="Arial"/>
              </a:rPr>
              <a:t>on </a:t>
            </a:r>
            <a:r>
              <a:rPr sz="2700" dirty="0">
                <a:latin typeface="Arial"/>
                <a:cs typeface="Arial"/>
              </a:rPr>
              <a:t>the  </a:t>
            </a:r>
            <a:r>
              <a:rPr sz="2700" spc="-5" dirty="0">
                <a:latin typeface="Arial"/>
                <a:cs typeface="Arial"/>
              </a:rPr>
              <a:t>sump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liquid.</a:t>
            </a:r>
            <a:endParaRPr sz="2700">
              <a:latin typeface="Arial"/>
              <a:cs typeface="Arial"/>
            </a:endParaRPr>
          </a:p>
          <a:p>
            <a:pPr marL="295910" marR="5080" indent="-283845" algn="just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79629"/>
              <a:buChar char=""/>
              <a:tabLst>
                <a:tab pos="296545" algn="l"/>
              </a:tabLst>
            </a:pPr>
            <a:r>
              <a:rPr sz="2700" spc="-5" dirty="0">
                <a:latin typeface="Arial"/>
                <a:cs typeface="Arial"/>
              </a:rPr>
              <a:t>During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delivery </a:t>
            </a:r>
            <a:r>
              <a:rPr sz="2700" dirty="0">
                <a:latin typeface="Arial"/>
                <a:cs typeface="Arial"/>
              </a:rPr>
              <a:t>stroke, </a:t>
            </a:r>
            <a:r>
              <a:rPr sz="2700" spc="-10" dirty="0">
                <a:latin typeface="Arial"/>
                <a:cs typeface="Arial"/>
              </a:rPr>
              <a:t>air </a:t>
            </a:r>
            <a:r>
              <a:rPr sz="2700" spc="-5" dirty="0">
                <a:latin typeface="Arial"/>
                <a:cs typeface="Arial"/>
              </a:rPr>
              <a:t>in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60" dirty="0">
                <a:latin typeface="Arial"/>
                <a:cs typeface="Arial"/>
              </a:rPr>
              <a:t>cylinder  </a:t>
            </a:r>
            <a:r>
              <a:rPr sz="2700" dirty="0">
                <a:latin typeface="Arial"/>
                <a:cs typeface="Arial"/>
              </a:rPr>
              <a:t>is </a:t>
            </a:r>
            <a:r>
              <a:rPr sz="2700" spc="-5" dirty="0">
                <a:latin typeface="Arial"/>
                <a:cs typeface="Arial"/>
              </a:rPr>
              <a:t>pushed out </a:t>
            </a:r>
            <a:r>
              <a:rPr sz="2700" dirty="0">
                <a:latin typeface="Arial"/>
                <a:cs typeface="Arial"/>
              </a:rPr>
              <a:t>into the </a:t>
            </a:r>
            <a:r>
              <a:rPr sz="2700" spc="-5" dirty="0">
                <a:latin typeface="Arial"/>
                <a:cs typeface="Arial"/>
              </a:rPr>
              <a:t>delivery pipe </a:t>
            </a:r>
            <a:r>
              <a:rPr sz="2700" spc="-10" dirty="0">
                <a:latin typeface="Arial"/>
                <a:cs typeface="Arial"/>
              </a:rPr>
              <a:t>by </a:t>
            </a:r>
            <a:r>
              <a:rPr sz="2700" dirty="0">
                <a:latin typeface="Arial"/>
                <a:cs typeface="Arial"/>
              </a:rPr>
              <a:t>the  thrust </a:t>
            </a:r>
            <a:r>
              <a:rPr sz="2700" spc="-1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the </a:t>
            </a:r>
            <a:r>
              <a:rPr sz="2700" dirty="0">
                <a:latin typeface="Arial"/>
                <a:cs typeface="Arial"/>
              </a:rPr>
              <a:t>piston, </a:t>
            </a:r>
            <a:r>
              <a:rPr sz="2700" spc="-5" dirty="0">
                <a:latin typeface="Arial"/>
                <a:cs typeface="Arial"/>
              </a:rPr>
              <a:t>while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suction valve </a:t>
            </a:r>
            <a:r>
              <a:rPr sz="2700" spc="-20" dirty="0">
                <a:latin typeface="Arial"/>
                <a:cs typeface="Arial"/>
              </a:rPr>
              <a:t>is  </a:t>
            </a:r>
            <a:r>
              <a:rPr sz="2700" spc="-5" dirty="0">
                <a:latin typeface="Arial"/>
                <a:cs typeface="Arial"/>
              </a:rPr>
              <a:t>closed. When all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air </a:t>
            </a:r>
            <a:r>
              <a:rPr sz="2700" dirty="0">
                <a:latin typeface="Arial"/>
                <a:cs typeface="Arial"/>
              </a:rPr>
              <a:t>from the </a:t>
            </a:r>
            <a:r>
              <a:rPr sz="2700" spc="-5" dirty="0">
                <a:latin typeface="Arial"/>
                <a:cs typeface="Arial"/>
              </a:rPr>
              <a:t>suction pipe  has been exhausted, the liquid </a:t>
            </a:r>
            <a:r>
              <a:rPr sz="2700" dirty="0">
                <a:latin typeface="Arial"/>
                <a:cs typeface="Arial"/>
              </a:rPr>
              <a:t>from the </a:t>
            </a:r>
            <a:r>
              <a:rPr sz="2700" spc="-5" dirty="0">
                <a:latin typeface="Arial"/>
                <a:cs typeface="Arial"/>
              </a:rPr>
              <a:t>sump  is able </a:t>
            </a:r>
            <a:r>
              <a:rPr sz="2700" dirty="0">
                <a:latin typeface="Arial"/>
                <a:cs typeface="Arial"/>
              </a:rPr>
              <a:t>to </a:t>
            </a:r>
            <a:r>
              <a:rPr sz="2700" spc="-5" dirty="0">
                <a:latin typeface="Arial"/>
                <a:cs typeface="Arial"/>
              </a:rPr>
              <a:t>rise and enter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20" dirty="0">
                <a:latin typeface="Arial"/>
                <a:cs typeface="Arial"/>
              </a:rPr>
              <a:t>cylinder.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162811" y="10667"/>
              <a:ext cx="6969252" cy="1220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2811" y="665987"/>
              <a:ext cx="2153412" cy="1220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4602" y="163194"/>
            <a:ext cx="6112510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300" spc="-15" dirty="0"/>
              <a:t>Working </a:t>
            </a:r>
            <a:r>
              <a:rPr sz="4300" spc="-5" dirty="0"/>
              <a:t>of</a:t>
            </a:r>
            <a:r>
              <a:rPr sz="4300" spc="-25" dirty="0"/>
              <a:t> </a:t>
            </a:r>
            <a:r>
              <a:rPr sz="4300" spc="-5" dirty="0"/>
              <a:t>Reciprocating  Pump</a:t>
            </a:r>
            <a:endParaRPr sz="43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3527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105"/>
              </a:spcBef>
            </a:pPr>
            <a:r>
              <a:rPr sz="2550" spc="-665" dirty="0">
                <a:solidFill>
                  <a:srgbClr val="3891A7"/>
                </a:solidFill>
              </a:rPr>
              <a:t> </a:t>
            </a:r>
            <a:r>
              <a:rPr sz="3200" spc="-5" dirty="0"/>
              <a:t>During </a:t>
            </a:r>
            <a:r>
              <a:rPr sz="3200" dirty="0"/>
              <a:t>the </a:t>
            </a:r>
            <a:r>
              <a:rPr sz="3200" spc="-5" dirty="0"/>
              <a:t>delivery </a:t>
            </a:r>
            <a:r>
              <a:rPr sz="3200" dirty="0"/>
              <a:t>stroke it </a:t>
            </a:r>
            <a:r>
              <a:rPr sz="3200" spc="-10" dirty="0"/>
              <a:t>is  </a:t>
            </a:r>
            <a:r>
              <a:rPr sz="3200" spc="-5" dirty="0"/>
              <a:t>displaced into the delivery pipe. Thus  </a:t>
            </a:r>
            <a:r>
              <a:rPr sz="3200" dirty="0"/>
              <a:t>the </a:t>
            </a:r>
            <a:r>
              <a:rPr sz="3200" spc="-5" dirty="0"/>
              <a:t>liquid </a:t>
            </a:r>
            <a:r>
              <a:rPr sz="3200" dirty="0"/>
              <a:t>is </a:t>
            </a:r>
            <a:r>
              <a:rPr sz="3200" spc="-5" dirty="0"/>
              <a:t>delivered into </a:t>
            </a:r>
            <a:r>
              <a:rPr sz="3200" dirty="0"/>
              <a:t>the</a:t>
            </a:r>
            <a:r>
              <a:rPr sz="3200" spc="-90" dirty="0"/>
              <a:t> </a:t>
            </a:r>
            <a:r>
              <a:rPr sz="3200" dirty="0"/>
              <a:t>delivery  </a:t>
            </a:r>
            <a:r>
              <a:rPr sz="3200" spc="-5" dirty="0"/>
              <a:t>tank </a:t>
            </a:r>
            <a:r>
              <a:rPr sz="3200" spc="-20" dirty="0"/>
              <a:t>intermittently, </a:t>
            </a:r>
            <a:r>
              <a:rPr sz="3200" spc="-5" dirty="0"/>
              <a:t>i.e. during </a:t>
            </a:r>
            <a:r>
              <a:rPr sz="3200" dirty="0"/>
              <a:t>the  delivery stroke</a:t>
            </a:r>
            <a:r>
              <a:rPr sz="3200" spc="-60" dirty="0"/>
              <a:t> </a:t>
            </a:r>
            <a:r>
              <a:rPr sz="3200" spc="-50" dirty="0"/>
              <a:t>only.</a:t>
            </a:r>
            <a:endParaRPr sz="3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194816" y="86868"/>
              <a:ext cx="3584448" cy="1110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51960" y="86868"/>
              <a:ext cx="4387595" cy="11109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4816" y="681227"/>
              <a:ext cx="2153412" cy="11109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Classification of</a:t>
            </a:r>
            <a:r>
              <a:rPr spc="-65" dirty="0"/>
              <a:t> </a:t>
            </a:r>
            <a:r>
              <a:rPr dirty="0"/>
              <a:t>Reciprocating  </a:t>
            </a:r>
            <a:r>
              <a:rPr spc="-5" dirty="0"/>
              <a:t>pumps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96897" y="1409670"/>
            <a:ext cx="7258684" cy="492125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Following are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main </a:t>
            </a:r>
            <a:r>
              <a:rPr sz="2400" dirty="0">
                <a:latin typeface="Arial"/>
                <a:cs typeface="Arial"/>
              </a:rPr>
              <a:t>types </a:t>
            </a:r>
            <a:r>
              <a:rPr sz="2400" spc="-5" dirty="0">
                <a:latin typeface="Arial"/>
                <a:cs typeface="Arial"/>
              </a:rPr>
              <a:t>of reciprocating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pumps:</a:t>
            </a:r>
            <a:endParaRPr sz="2400">
              <a:latin typeface="Arial"/>
              <a:cs typeface="Arial"/>
            </a:endParaRPr>
          </a:p>
          <a:p>
            <a:pPr marL="295910" indent="-283845" algn="just">
              <a:lnSpc>
                <a:spcPct val="100000"/>
              </a:lnSpc>
              <a:spcBef>
                <a:spcPts val="585"/>
              </a:spcBef>
              <a:buClr>
                <a:srgbClr val="3891A7"/>
              </a:buClr>
              <a:buSzPct val="80357"/>
              <a:buChar char=""/>
              <a:tabLst>
                <a:tab pos="296545" algn="l"/>
              </a:tabLst>
            </a:pPr>
            <a:r>
              <a:rPr sz="2800" dirty="0">
                <a:latin typeface="Arial"/>
                <a:cs typeface="Arial"/>
              </a:rPr>
              <a:t>According </a:t>
            </a:r>
            <a:r>
              <a:rPr sz="2800" spc="-5" dirty="0">
                <a:latin typeface="Arial"/>
                <a:cs typeface="Arial"/>
              </a:rPr>
              <a:t>to use of </a:t>
            </a:r>
            <a:r>
              <a:rPr sz="2800" dirty="0">
                <a:latin typeface="Arial"/>
                <a:cs typeface="Arial"/>
              </a:rPr>
              <a:t>piston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sides</a:t>
            </a:r>
            <a:endParaRPr sz="2800">
              <a:latin typeface="Arial"/>
              <a:cs typeface="Arial"/>
            </a:endParaRPr>
          </a:p>
          <a:p>
            <a:pPr marL="570230" lvl="1" indent="-238125" algn="just">
              <a:lnSpc>
                <a:spcPct val="100000"/>
              </a:lnSpc>
              <a:spcBef>
                <a:spcPts val="62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spc="-5" dirty="0">
                <a:latin typeface="Arial"/>
                <a:cs typeface="Arial"/>
              </a:rPr>
              <a:t>Single acting Reciprocating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Pump:</a:t>
            </a:r>
            <a:endParaRPr sz="2400">
              <a:latin typeface="Arial"/>
              <a:cs typeface="Arial"/>
            </a:endParaRPr>
          </a:p>
          <a:p>
            <a:pPr marL="570230" marR="5080" indent="99060" algn="just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If there </a:t>
            </a:r>
            <a:r>
              <a:rPr sz="240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only one suction and one </a:t>
            </a:r>
            <a:r>
              <a:rPr sz="2400" dirty="0">
                <a:latin typeface="Arial"/>
                <a:cs typeface="Arial"/>
              </a:rPr>
              <a:t>delivery </a:t>
            </a:r>
            <a:r>
              <a:rPr sz="2400" spc="-5" dirty="0">
                <a:latin typeface="Arial"/>
                <a:cs typeface="Arial"/>
              </a:rPr>
              <a:t>pipe  and </a:t>
            </a:r>
            <a:r>
              <a:rPr sz="2400" dirty="0">
                <a:latin typeface="Arial"/>
                <a:cs typeface="Arial"/>
              </a:rPr>
              <a:t>the liquid </a:t>
            </a:r>
            <a:r>
              <a:rPr sz="2400" spc="-5" dirty="0">
                <a:latin typeface="Arial"/>
                <a:cs typeface="Arial"/>
              </a:rPr>
              <a:t>is filled only on one side </a:t>
            </a:r>
            <a:r>
              <a:rPr sz="2400" dirty="0">
                <a:latin typeface="Arial"/>
                <a:cs typeface="Arial"/>
              </a:rPr>
              <a:t>of the  </a:t>
            </a:r>
            <a:r>
              <a:rPr sz="2400" spc="-5" dirty="0">
                <a:latin typeface="Arial"/>
                <a:cs typeface="Arial"/>
              </a:rPr>
              <a:t>piston, it is called a single-acting </a:t>
            </a:r>
            <a:r>
              <a:rPr sz="2400" dirty="0">
                <a:latin typeface="Arial"/>
                <a:cs typeface="Arial"/>
              </a:rPr>
              <a:t>reciprocating  </a:t>
            </a:r>
            <a:r>
              <a:rPr sz="2400" spc="-5" dirty="0">
                <a:latin typeface="Arial"/>
                <a:cs typeface="Arial"/>
              </a:rPr>
              <a:t>pump.</a:t>
            </a:r>
            <a:endParaRPr sz="2400">
              <a:latin typeface="Arial"/>
              <a:cs typeface="Arial"/>
            </a:endParaRPr>
          </a:p>
          <a:p>
            <a:pPr marL="570230" lvl="1" indent="-23812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spc="-5" dirty="0">
                <a:latin typeface="Arial"/>
                <a:cs typeface="Arial"/>
              </a:rPr>
              <a:t>Double acting Reciprocating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Pump:</a:t>
            </a:r>
            <a:endParaRPr sz="2400">
              <a:latin typeface="Arial"/>
              <a:cs typeface="Arial"/>
            </a:endParaRPr>
          </a:p>
          <a:p>
            <a:pPr marL="570230" marR="5080" algn="just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double-acting </a:t>
            </a:r>
            <a:r>
              <a:rPr sz="2400" dirty="0">
                <a:latin typeface="Arial"/>
                <a:cs typeface="Arial"/>
              </a:rPr>
              <a:t>reciprocating </a:t>
            </a:r>
            <a:r>
              <a:rPr sz="2400" spc="-5" dirty="0">
                <a:latin typeface="Arial"/>
                <a:cs typeface="Arial"/>
              </a:rPr>
              <a:t>pump has </a:t>
            </a:r>
            <a:r>
              <a:rPr sz="2400" dirty="0">
                <a:latin typeface="Arial"/>
                <a:cs typeface="Arial"/>
              </a:rPr>
              <a:t>two  </a:t>
            </a:r>
            <a:r>
              <a:rPr sz="2400" spc="-5" dirty="0">
                <a:latin typeface="Arial"/>
                <a:cs typeface="Arial"/>
              </a:rPr>
              <a:t>suction and </a:t>
            </a:r>
            <a:r>
              <a:rPr sz="2400" dirty="0">
                <a:latin typeface="Arial"/>
                <a:cs typeface="Arial"/>
              </a:rPr>
              <a:t>two delivery </a:t>
            </a:r>
            <a:r>
              <a:rPr sz="2400" spc="-5" dirty="0">
                <a:latin typeface="Arial"/>
                <a:cs typeface="Arial"/>
              </a:rPr>
              <a:t>pipes, </a:t>
            </a:r>
            <a:r>
              <a:rPr sz="2400" dirty="0">
                <a:latin typeface="Arial"/>
                <a:cs typeface="Arial"/>
              </a:rPr>
              <a:t>Liquid </a:t>
            </a:r>
            <a:r>
              <a:rPr sz="2400" spc="-5" dirty="0">
                <a:latin typeface="Arial"/>
                <a:cs typeface="Arial"/>
              </a:rPr>
              <a:t>is receiving  on both </a:t>
            </a:r>
            <a:r>
              <a:rPr sz="2400" dirty="0">
                <a:latin typeface="Arial"/>
                <a:cs typeface="Arial"/>
              </a:rPr>
              <a:t>sides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piston </a:t>
            </a:r>
            <a:r>
              <a:rPr sz="2400" dirty="0">
                <a:latin typeface="Arial"/>
                <a:cs typeface="Arial"/>
              </a:rPr>
              <a:t>in the cylinder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is  </a:t>
            </a:r>
            <a:r>
              <a:rPr sz="2400" spc="-5" dirty="0">
                <a:latin typeface="Arial"/>
                <a:cs typeface="Arial"/>
              </a:rPr>
              <a:t>delivered into the respective delivery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pipes.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49782"/>
            <a:ext cx="48260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4607A"/>
                </a:solidFill>
              </a:rPr>
              <a:t>INTRODUCTION</a:t>
            </a:r>
          </a:p>
        </p:txBody>
      </p:sp>
      <p:sp>
        <p:nvSpPr>
          <p:cNvPr id="9" name="object 9"/>
          <p:cNvSpPr/>
          <p:nvPr/>
        </p:nvSpPr>
        <p:spPr>
          <a:xfrm>
            <a:off x="713231" y="2209800"/>
            <a:ext cx="7717535" cy="3838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35736" y="0"/>
            <a:ext cx="8208645" cy="6858000"/>
            <a:chOff x="935736" y="0"/>
            <a:chExt cx="8208645" cy="6858000"/>
          </a:xfrm>
        </p:grpSpPr>
        <p:sp>
          <p:nvSpPr>
            <p:cNvPr id="4" name="object 4"/>
            <p:cNvSpPr/>
            <p:nvPr/>
          </p:nvSpPr>
          <p:spPr>
            <a:xfrm>
              <a:off x="1014984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5736" y="0"/>
              <a:ext cx="155447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3000" y="1066800"/>
              <a:ext cx="7467600" cy="5181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194816" y="86868"/>
              <a:ext cx="3584448" cy="1110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51960" y="86868"/>
              <a:ext cx="4387595" cy="11109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4816" y="681227"/>
              <a:ext cx="2153412" cy="11109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Classification of</a:t>
            </a:r>
            <a:r>
              <a:rPr spc="-65" dirty="0"/>
              <a:t> </a:t>
            </a:r>
            <a:r>
              <a:rPr dirty="0"/>
              <a:t>Reciprocating  </a:t>
            </a:r>
            <a:r>
              <a:rPr spc="-5" dirty="0"/>
              <a:t>pumps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920"/>
              </a:spcBef>
              <a:buClr>
                <a:srgbClr val="3891A7"/>
              </a:buClr>
              <a:buSzPct val="78846"/>
              <a:buChar char=""/>
              <a:tabLst>
                <a:tab pos="295910" algn="l"/>
                <a:tab pos="296545" algn="l"/>
              </a:tabLst>
            </a:pPr>
            <a:r>
              <a:rPr dirty="0"/>
              <a:t>According </a:t>
            </a:r>
            <a:r>
              <a:rPr spc="-5" dirty="0"/>
              <a:t>to </a:t>
            </a:r>
            <a:r>
              <a:rPr dirty="0"/>
              <a:t>number of</a:t>
            </a:r>
            <a:r>
              <a:rPr spc="-30" dirty="0"/>
              <a:t> </a:t>
            </a:r>
            <a:r>
              <a:rPr dirty="0"/>
              <a:t>cylinder</a:t>
            </a:r>
          </a:p>
          <a:p>
            <a:pPr marL="365760">
              <a:lnSpc>
                <a:spcPts val="2550"/>
              </a:lnSpc>
              <a:spcBef>
                <a:spcPts val="685"/>
              </a:spcBef>
              <a:tabLst>
                <a:tab pos="2225675" algn="l"/>
                <a:tab pos="3214370" algn="l"/>
                <a:tab pos="4187190" algn="l"/>
                <a:tab pos="4973320" algn="l"/>
                <a:tab pos="5666105" algn="l"/>
                <a:tab pos="6281420" algn="l"/>
              </a:tabLst>
            </a:pPr>
            <a:r>
              <a:rPr sz="2200" spc="-5" dirty="0"/>
              <a:t>Reciprocating	pumps	having	more	than	</a:t>
            </a:r>
            <a:r>
              <a:rPr sz="2200" dirty="0"/>
              <a:t>one	</a:t>
            </a:r>
            <a:r>
              <a:rPr sz="2200" spc="-5" dirty="0"/>
              <a:t>cylinder</a:t>
            </a:r>
            <a:endParaRPr sz="2200"/>
          </a:p>
          <a:p>
            <a:pPr marL="295910">
              <a:lnSpc>
                <a:spcPts val="2550"/>
              </a:lnSpc>
            </a:pPr>
            <a:r>
              <a:rPr sz="2200" spc="-5" dirty="0"/>
              <a:t>are called multi-cylinder reciprocating</a:t>
            </a:r>
            <a:r>
              <a:rPr sz="2200" spc="75" dirty="0"/>
              <a:t> </a:t>
            </a:r>
            <a:r>
              <a:rPr sz="2200" spc="-5" dirty="0"/>
              <a:t>pumps.</a:t>
            </a:r>
            <a:endParaRPr sz="2200"/>
          </a:p>
          <a:p>
            <a:pPr marL="570230" lvl="1" indent="-238125">
              <a:lnSpc>
                <a:spcPct val="100000"/>
              </a:lnSpc>
              <a:spcBef>
                <a:spcPts val="31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spc="-5" dirty="0">
                <a:latin typeface="Arial"/>
                <a:cs typeface="Arial"/>
              </a:rPr>
              <a:t>Single cylinder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pump</a:t>
            </a:r>
            <a:endParaRPr sz="2400">
              <a:latin typeface="Arial"/>
              <a:cs typeface="Arial"/>
            </a:endParaRPr>
          </a:p>
          <a:p>
            <a:pPr marL="570230" lvl="1" indent="-238125">
              <a:lnSpc>
                <a:spcPct val="100000"/>
              </a:lnSpc>
              <a:spcBef>
                <a:spcPts val="31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spc="-5" dirty="0">
                <a:latin typeface="Arial"/>
                <a:cs typeface="Arial"/>
              </a:rPr>
              <a:t>Double cylinder pump (or </a:t>
            </a:r>
            <a:r>
              <a:rPr sz="240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throw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pump)</a:t>
            </a:r>
            <a:endParaRPr sz="2400">
              <a:latin typeface="Arial"/>
              <a:cs typeface="Arial"/>
            </a:endParaRPr>
          </a:p>
          <a:p>
            <a:pPr marL="570230" lvl="1" indent="-238125">
              <a:lnSpc>
                <a:spcPct val="100000"/>
              </a:lnSpc>
              <a:spcBef>
                <a:spcPts val="310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spc="-20" dirty="0">
                <a:latin typeface="Arial"/>
                <a:cs typeface="Arial"/>
              </a:rPr>
              <a:t>Triple </a:t>
            </a:r>
            <a:r>
              <a:rPr sz="2400" spc="-5" dirty="0">
                <a:latin typeface="Arial"/>
                <a:cs typeface="Arial"/>
              </a:rPr>
              <a:t>cylinder pump </a:t>
            </a:r>
            <a:r>
              <a:rPr sz="2400" dirty="0">
                <a:latin typeface="Arial"/>
                <a:cs typeface="Arial"/>
              </a:rPr>
              <a:t>(three throw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pump)</a:t>
            </a:r>
            <a:endParaRPr sz="2400">
              <a:latin typeface="Arial"/>
              <a:cs typeface="Arial"/>
            </a:endParaRPr>
          </a:p>
          <a:p>
            <a:pPr marL="570230" marR="5080" lvl="1" indent="-238125" algn="just">
              <a:lnSpc>
                <a:spcPts val="2590"/>
              </a:lnSpc>
              <a:spcBef>
                <a:spcPts val="645"/>
              </a:spcBef>
              <a:buClr>
                <a:srgbClr val="3891A7"/>
              </a:buClr>
              <a:buFont typeface="Verdana"/>
              <a:buChar char="◦"/>
              <a:tabLst>
                <a:tab pos="570865" algn="l"/>
              </a:tabLst>
            </a:pPr>
            <a:r>
              <a:rPr sz="2400" spc="-5" dirty="0">
                <a:latin typeface="Arial"/>
                <a:cs typeface="Arial"/>
              </a:rPr>
              <a:t>There can be four-cylinder </a:t>
            </a:r>
            <a:r>
              <a:rPr sz="2400" dirty="0">
                <a:latin typeface="Arial"/>
                <a:cs typeface="Arial"/>
              </a:rPr>
              <a:t>and five </a:t>
            </a:r>
            <a:r>
              <a:rPr sz="2400" spc="-5" dirty="0">
                <a:latin typeface="Arial"/>
                <a:cs typeface="Arial"/>
              </a:rPr>
              <a:t>cylinder  pumps </a:t>
            </a:r>
            <a:r>
              <a:rPr sz="2400" dirty="0">
                <a:latin typeface="Arial"/>
                <a:cs typeface="Arial"/>
              </a:rPr>
              <a:t>also, the </a:t>
            </a:r>
            <a:r>
              <a:rPr sz="2400" spc="-5" dirty="0">
                <a:latin typeface="Arial"/>
                <a:cs typeface="Arial"/>
              </a:rPr>
              <a:t>cranks of which are arranged  </a:t>
            </a:r>
            <a:r>
              <a:rPr sz="2400" spc="-20" dirty="0">
                <a:latin typeface="Arial"/>
                <a:cs typeface="Arial"/>
              </a:rPr>
              <a:t>accordingly.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14400" y="0"/>
            <a:ext cx="8229600" cy="6858000"/>
            <a:chOff x="914400" y="0"/>
            <a:chExt cx="8229600" cy="6858000"/>
          </a:xfrm>
        </p:grpSpPr>
        <p:sp>
          <p:nvSpPr>
            <p:cNvPr id="4" name="object 4"/>
            <p:cNvSpPr/>
            <p:nvPr/>
          </p:nvSpPr>
          <p:spPr>
            <a:xfrm>
              <a:off x="1014984" y="0"/>
              <a:ext cx="8129270" cy="6858000"/>
            </a:xfrm>
            <a:custGeom>
              <a:avLst/>
              <a:gdLst/>
              <a:ahLst/>
              <a:cxnLst/>
              <a:rect l="l" t="t" r="r" b="b"/>
              <a:pathLst>
                <a:path w="8129270" h="6858000">
                  <a:moveTo>
                    <a:pt x="812901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9016" y="6858000"/>
                  </a:lnTo>
                  <a:lnTo>
                    <a:pt x="8129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5735" y="0"/>
              <a:ext cx="155447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14400" y="1219200"/>
              <a:ext cx="8229599" cy="441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194815" y="86868"/>
              <a:ext cx="5271516" cy="1110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4815" y="681227"/>
              <a:ext cx="5129784" cy="1110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Discharge </a:t>
            </a:r>
            <a:r>
              <a:rPr spc="-5" dirty="0"/>
              <a:t>through</a:t>
            </a:r>
            <a:r>
              <a:rPr spc="-20" dirty="0"/>
              <a:t> </a:t>
            </a:r>
            <a:r>
              <a:rPr spc="-5" dirty="0"/>
              <a:t>a  </a:t>
            </a:r>
            <a:r>
              <a:rPr dirty="0"/>
              <a:t>Reciprocating</a:t>
            </a:r>
            <a:r>
              <a:rPr spc="-85" dirty="0"/>
              <a:t> </a:t>
            </a:r>
            <a:r>
              <a:rPr dirty="0"/>
              <a:t>Pump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85289" y="1397254"/>
            <a:ext cx="5612130" cy="2693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"/>
                <a:cs typeface="Arial"/>
              </a:rPr>
              <a:t>Let</a:t>
            </a:r>
            <a:endParaRPr sz="2500">
              <a:latin typeface="Arial"/>
              <a:cs typeface="Arial"/>
            </a:endParaRPr>
          </a:p>
          <a:p>
            <a:pPr marL="207645" marR="481965">
              <a:lnSpc>
                <a:spcPct val="100000"/>
              </a:lnSpc>
            </a:pPr>
            <a:r>
              <a:rPr sz="2500" spc="-5" dirty="0">
                <a:latin typeface="Arial"/>
                <a:cs typeface="Arial"/>
              </a:rPr>
              <a:t>A = cross sectional area </a:t>
            </a:r>
            <a:r>
              <a:rPr sz="2500" dirty="0">
                <a:latin typeface="Arial"/>
                <a:cs typeface="Arial"/>
              </a:rPr>
              <a:t>of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cylinder  r = crank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radius</a:t>
            </a:r>
            <a:endParaRPr sz="2500">
              <a:latin typeface="Arial"/>
              <a:cs typeface="Arial"/>
            </a:endParaRPr>
          </a:p>
          <a:p>
            <a:pPr marL="207645" marR="2469515">
              <a:lnSpc>
                <a:spcPct val="100000"/>
              </a:lnSpc>
            </a:pPr>
            <a:r>
              <a:rPr sz="2500" spc="-5" dirty="0">
                <a:latin typeface="Arial"/>
                <a:cs typeface="Arial"/>
              </a:rPr>
              <a:t>N = rpm of the crank  L = stroke length</a:t>
            </a:r>
            <a:r>
              <a:rPr sz="2500" spc="-10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(2r)</a:t>
            </a:r>
            <a:endParaRPr sz="2500">
              <a:latin typeface="Arial"/>
              <a:cs typeface="Arial"/>
            </a:endParaRPr>
          </a:p>
          <a:p>
            <a:pPr marL="262255" marR="5080" indent="16510">
              <a:lnSpc>
                <a:spcPct val="100000"/>
              </a:lnSpc>
            </a:pPr>
            <a:r>
              <a:rPr sz="2500" spc="-5" dirty="0">
                <a:latin typeface="Arial"/>
                <a:cs typeface="Arial"/>
              </a:rPr>
              <a:t>Discharge through </a:t>
            </a:r>
            <a:r>
              <a:rPr sz="2500" dirty="0">
                <a:latin typeface="Arial"/>
                <a:cs typeface="Arial"/>
              </a:rPr>
              <a:t>pump </a:t>
            </a:r>
            <a:r>
              <a:rPr sz="2500" spc="-5" dirty="0">
                <a:latin typeface="Arial"/>
                <a:cs typeface="Arial"/>
              </a:rPr>
              <a:t>per second=  Area x stroke length x</a:t>
            </a:r>
            <a:r>
              <a:rPr sz="2500" spc="2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rpm/60</a:t>
            </a:r>
            <a:endParaRPr sz="2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7501" y="5208270"/>
            <a:ext cx="6160135" cy="7105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" marR="5080" indent="-22860">
              <a:lnSpc>
                <a:spcPct val="80000"/>
              </a:lnSpc>
              <a:spcBef>
                <a:spcPts val="695"/>
              </a:spcBef>
            </a:pPr>
            <a:r>
              <a:rPr sz="2500" spc="-5" dirty="0">
                <a:latin typeface="Arial"/>
                <a:cs typeface="Arial"/>
              </a:rPr>
              <a:t>This will be the discharge when the pump is  single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acting.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77779" y="4660548"/>
            <a:ext cx="638810" cy="0"/>
          </a:xfrm>
          <a:custGeom>
            <a:avLst/>
            <a:gdLst/>
            <a:ahLst/>
            <a:cxnLst/>
            <a:rect l="l" t="t" r="r" b="b"/>
            <a:pathLst>
              <a:path w="638810">
                <a:moveTo>
                  <a:pt x="0" y="0"/>
                </a:moveTo>
                <a:lnTo>
                  <a:pt x="638545" y="0"/>
                </a:lnTo>
              </a:path>
            </a:pathLst>
          </a:custGeom>
          <a:ln w="123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95960" y="4657261"/>
            <a:ext cx="632460" cy="379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spc="1235" dirty="0">
                <a:latin typeface="Times New Roman"/>
                <a:cs typeface="Times New Roman"/>
              </a:rPr>
              <a:t>60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78019" y="4240391"/>
            <a:ext cx="424180" cy="379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i="1" spc="1600" dirty="0">
                <a:latin typeface="Times New Roman"/>
                <a:cs typeface="Times New Roman"/>
              </a:rPr>
              <a:t>N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7061" y="4426772"/>
            <a:ext cx="2994025" cy="3797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  <a:tabLst>
                <a:tab pos="905510" algn="l"/>
                <a:tab pos="1409700" algn="l"/>
              </a:tabLst>
            </a:pPr>
            <a:r>
              <a:rPr sz="2300" i="1" spc="835" dirty="0">
                <a:latin typeface="Times New Roman"/>
                <a:cs typeface="Times New Roman"/>
              </a:rPr>
              <a:t>Q</a:t>
            </a:r>
            <a:r>
              <a:rPr sz="2025" i="1" spc="1252" baseline="-24691" dirty="0">
                <a:latin typeface="Times New Roman"/>
                <a:cs typeface="Times New Roman"/>
              </a:rPr>
              <a:t>th	</a:t>
            </a:r>
            <a:r>
              <a:rPr sz="2300" spc="1315" dirty="0">
                <a:latin typeface="Symbol"/>
                <a:cs typeface="Symbol"/>
              </a:rPr>
              <a:t></a:t>
            </a:r>
            <a:r>
              <a:rPr sz="2300" spc="1315" dirty="0">
                <a:latin typeface="Times New Roman"/>
                <a:cs typeface="Times New Roman"/>
              </a:rPr>
              <a:t>	</a:t>
            </a:r>
            <a:r>
              <a:rPr sz="2300" i="1" spc="1465" dirty="0">
                <a:latin typeface="Times New Roman"/>
                <a:cs typeface="Times New Roman"/>
              </a:rPr>
              <a:t>A</a:t>
            </a:r>
            <a:r>
              <a:rPr sz="2300" i="1" spc="-290" dirty="0">
                <a:latin typeface="Times New Roman"/>
                <a:cs typeface="Times New Roman"/>
              </a:rPr>
              <a:t> </a:t>
            </a:r>
            <a:r>
              <a:rPr sz="2300" spc="1315" dirty="0">
                <a:latin typeface="Symbol"/>
                <a:cs typeface="Symbol"/>
              </a:rPr>
              <a:t></a:t>
            </a:r>
            <a:r>
              <a:rPr sz="2300" spc="120" dirty="0">
                <a:latin typeface="Times New Roman"/>
                <a:cs typeface="Times New Roman"/>
              </a:rPr>
              <a:t> </a:t>
            </a:r>
            <a:r>
              <a:rPr sz="2300" i="1" spc="1330" dirty="0">
                <a:latin typeface="Times New Roman"/>
                <a:cs typeface="Times New Roman"/>
              </a:rPr>
              <a:t>L</a:t>
            </a:r>
            <a:r>
              <a:rPr sz="2300" i="1" spc="-110" dirty="0">
                <a:latin typeface="Times New Roman"/>
                <a:cs typeface="Times New Roman"/>
              </a:rPr>
              <a:t> </a:t>
            </a:r>
            <a:r>
              <a:rPr sz="2300" spc="1315" dirty="0">
                <a:latin typeface="Symbol"/>
                <a:cs typeface="Symbol"/>
              </a:rPr>
              <a:t></a:t>
            </a:r>
            <a:endParaRPr sz="23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17" y="0"/>
            <a:ext cx="9142730" cy="6858000"/>
            <a:chOff x="1717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194815" y="86868"/>
              <a:ext cx="5271516" cy="1110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4815" y="681227"/>
              <a:ext cx="5129784" cy="1110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Discharge </a:t>
            </a:r>
            <a:r>
              <a:rPr spc="-5" dirty="0"/>
              <a:t>through</a:t>
            </a:r>
            <a:r>
              <a:rPr spc="-20" dirty="0"/>
              <a:t> </a:t>
            </a:r>
            <a:r>
              <a:rPr spc="-5" dirty="0"/>
              <a:t>a  </a:t>
            </a:r>
            <a:r>
              <a:rPr dirty="0"/>
              <a:t>Reciprocating</a:t>
            </a:r>
            <a:r>
              <a:rPr spc="-85" dirty="0"/>
              <a:t> </a:t>
            </a:r>
            <a:r>
              <a:rPr dirty="0"/>
              <a:t>Pump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61998" y="4110608"/>
            <a:ext cx="6564630" cy="8077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30810" marR="30480" indent="-93345">
              <a:lnSpc>
                <a:spcPts val="2920"/>
              </a:lnSpc>
              <a:spcBef>
                <a:spcPts val="459"/>
              </a:spcBef>
            </a:pPr>
            <a:r>
              <a:rPr sz="2700" spc="-5" dirty="0">
                <a:latin typeface="Arial"/>
                <a:cs typeface="Arial"/>
              </a:rPr>
              <a:t>Where, A</a:t>
            </a:r>
            <a:r>
              <a:rPr sz="2700" spc="-7" baseline="-20061" dirty="0">
                <a:latin typeface="Arial"/>
                <a:cs typeface="Arial"/>
              </a:rPr>
              <a:t>p </a:t>
            </a:r>
            <a:r>
              <a:rPr sz="2700" dirty="0">
                <a:latin typeface="Arial"/>
                <a:cs typeface="Arial"/>
              </a:rPr>
              <a:t>= </a:t>
            </a:r>
            <a:r>
              <a:rPr sz="2700" spc="-5" dirty="0">
                <a:latin typeface="Arial"/>
                <a:cs typeface="Arial"/>
              </a:rPr>
              <a:t>Area </a:t>
            </a:r>
            <a:r>
              <a:rPr sz="2700" dirty="0">
                <a:latin typeface="Arial"/>
                <a:cs typeface="Arial"/>
              </a:rPr>
              <a:t>of cross-section of</a:t>
            </a:r>
            <a:r>
              <a:rPr sz="2700" spc="-36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piston  </a:t>
            </a:r>
            <a:r>
              <a:rPr sz="2700" spc="-5" dirty="0">
                <a:latin typeface="Arial"/>
                <a:cs typeface="Arial"/>
              </a:rPr>
              <a:t>rod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7398" y="4927168"/>
            <a:ext cx="698055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5" dirty="0">
                <a:latin typeface="Arial"/>
                <a:cs typeface="Arial"/>
              </a:rPr>
              <a:t>However, </a:t>
            </a:r>
            <a:r>
              <a:rPr sz="2700" dirty="0">
                <a:latin typeface="Arial"/>
                <a:cs typeface="Arial"/>
              </a:rPr>
              <a:t>if </a:t>
            </a:r>
            <a:r>
              <a:rPr sz="2700" spc="-5" dirty="0">
                <a:latin typeface="Arial"/>
                <a:cs typeface="Arial"/>
              </a:rPr>
              <a:t>area </a:t>
            </a:r>
            <a:r>
              <a:rPr sz="2700" dirty="0">
                <a:latin typeface="Arial"/>
                <a:cs typeface="Arial"/>
              </a:rPr>
              <a:t>of the piston rod is</a:t>
            </a:r>
            <a:r>
              <a:rPr sz="2700" spc="-5" dirty="0">
                <a:latin typeface="Arial"/>
                <a:cs typeface="Arial"/>
              </a:rPr>
              <a:t> neglected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81885" y="5820867"/>
            <a:ext cx="31235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Arial"/>
                <a:cs typeface="Arial"/>
              </a:rPr>
              <a:t>Discharge/Second</a:t>
            </a:r>
            <a:r>
              <a:rPr sz="2700" spc="-9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=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68933" y="2477714"/>
            <a:ext cx="2233295" cy="0"/>
          </a:xfrm>
          <a:custGeom>
            <a:avLst/>
            <a:gdLst/>
            <a:ahLst/>
            <a:cxnLst/>
            <a:rect l="l" t="t" r="r" b="b"/>
            <a:pathLst>
              <a:path w="2233295">
                <a:moveTo>
                  <a:pt x="0" y="0"/>
                </a:moveTo>
                <a:lnTo>
                  <a:pt x="600070" y="0"/>
                </a:lnTo>
              </a:path>
              <a:path w="2233295">
                <a:moveTo>
                  <a:pt x="867912" y="0"/>
                </a:moveTo>
                <a:lnTo>
                  <a:pt x="2232765" y="0"/>
                </a:lnTo>
              </a:path>
            </a:pathLst>
          </a:custGeom>
          <a:ln w="133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80737" y="2345843"/>
            <a:ext cx="184150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700" spc="-620" dirty="0">
                <a:latin typeface="Symbol"/>
                <a:cs typeface="Symbol"/>
              </a:rPr>
              <a:t></a:t>
            </a:r>
            <a:r>
              <a:rPr sz="4050" spc="-930" baseline="-27777" dirty="0">
                <a:latin typeface="Symbol"/>
                <a:cs typeface="Symbol"/>
              </a:rPr>
              <a:t></a:t>
            </a:r>
            <a:endParaRPr sz="4050" baseline="-27777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9601" y="2475462"/>
            <a:ext cx="1870710" cy="436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330835" algn="l"/>
                <a:tab pos="1580515" algn="l"/>
              </a:tabLst>
            </a:pPr>
            <a:r>
              <a:rPr sz="4050" spc="-930" baseline="20576" dirty="0">
                <a:latin typeface="Symbol"/>
                <a:cs typeface="Symbol"/>
              </a:rPr>
              <a:t></a:t>
            </a:r>
            <a:r>
              <a:rPr sz="4050" spc="-930" baseline="-6172" dirty="0">
                <a:latin typeface="Symbol"/>
                <a:cs typeface="Symbol"/>
              </a:rPr>
              <a:t></a:t>
            </a:r>
            <a:r>
              <a:rPr sz="4050" spc="-930" baseline="-6172" dirty="0">
                <a:latin typeface="Times New Roman"/>
                <a:cs typeface="Times New Roman"/>
              </a:rPr>
              <a:t>	</a:t>
            </a:r>
            <a:r>
              <a:rPr sz="2700" spc="-315" dirty="0">
                <a:latin typeface="Times New Roman"/>
                <a:cs typeface="Times New Roman"/>
              </a:rPr>
              <a:t>60	</a:t>
            </a:r>
            <a:r>
              <a:rPr sz="2700" spc="-375" dirty="0">
                <a:latin typeface="Times New Roman"/>
                <a:cs typeface="Times New Roman"/>
              </a:rPr>
              <a:t>60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8685" y="1279504"/>
            <a:ext cx="6398895" cy="1149985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90"/>
              </a:spcBef>
            </a:pPr>
            <a:r>
              <a:rPr sz="2700" spc="-5" dirty="0">
                <a:latin typeface="Arial"/>
                <a:cs typeface="Arial"/>
              </a:rPr>
              <a:t>Discharge in case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double </a:t>
            </a:r>
            <a:r>
              <a:rPr sz="2700" dirty="0">
                <a:latin typeface="Arial"/>
                <a:cs typeface="Arial"/>
              </a:rPr>
              <a:t>acting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pump</a:t>
            </a:r>
            <a:endParaRPr sz="2700">
              <a:latin typeface="Arial"/>
              <a:cs typeface="Arial"/>
            </a:endParaRPr>
          </a:p>
          <a:p>
            <a:pPr marL="3231515">
              <a:lnSpc>
                <a:spcPct val="100000"/>
              </a:lnSpc>
              <a:spcBef>
                <a:spcPts val="1185"/>
              </a:spcBef>
              <a:tabLst>
                <a:tab pos="3648075" algn="l"/>
              </a:tabLst>
            </a:pPr>
            <a:r>
              <a:rPr sz="4050" i="1" spc="-540" baseline="-34979" dirty="0">
                <a:latin typeface="Times New Roman"/>
                <a:cs typeface="Times New Roman"/>
              </a:rPr>
              <a:t>Q	</a:t>
            </a:r>
            <a:r>
              <a:rPr sz="4050" spc="-412" baseline="-34979" dirty="0">
                <a:latin typeface="Symbol"/>
                <a:cs typeface="Symbol"/>
              </a:rPr>
              <a:t></a:t>
            </a:r>
            <a:r>
              <a:rPr sz="4050" spc="-412" baseline="-34979" dirty="0">
                <a:latin typeface="Times New Roman"/>
                <a:cs typeface="Times New Roman"/>
              </a:rPr>
              <a:t> </a:t>
            </a:r>
            <a:r>
              <a:rPr sz="4050" spc="-292" baseline="-4115" dirty="0">
                <a:latin typeface="Symbol"/>
                <a:cs typeface="Symbol"/>
              </a:rPr>
              <a:t></a:t>
            </a:r>
            <a:r>
              <a:rPr sz="4050" spc="-292" baseline="-4115" dirty="0">
                <a:latin typeface="Times New Roman"/>
                <a:cs typeface="Times New Roman"/>
              </a:rPr>
              <a:t> </a:t>
            </a:r>
            <a:r>
              <a:rPr sz="2700" i="1" spc="-350" dirty="0">
                <a:latin typeface="Times New Roman"/>
                <a:cs typeface="Times New Roman"/>
              </a:rPr>
              <a:t>ALN </a:t>
            </a:r>
            <a:r>
              <a:rPr sz="4050" spc="-412" baseline="-34979" dirty="0">
                <a:latin typeface="Symbol"/>
                <a:cs typeface="Symbol"/>
              </a:rPr>
              <a:t></a:t>
            </a:r>
            <a:r>
              <a:rPr sz="4050" spc="-412" baseline="-34979" dirty="0">
                <a:latin typeface="Times New Roman"/>
                <a:cs typeface="Times New Roman"/>
              </a:rPr>
              <a:t> </a:t>
            </a:r>
            <a:r>
              <a:rPr sz="2700" spc="-170" dirty="0">
                <a:latin typeface="Times New Roman"/>
                <a:cs typeface="Times New Roman"/>
              </a:rPr>
              <a:t>( </a:t>
            </a:r>
            <a:r>
              <a:rPr sz="2700" i="1" spc="-305" dirty="0">
                <a:latin typeface="Times New Roman"/>
                <a:cs typeface="Times New Roman"/>
              </a:rPr>
              <a:t>A </a:t>
            </a:r>
            <a:r>
              <a:rPr sz="2700" spc="-275" dirty="0">
                <a:latin typeface="Symbol"/>
                <a:cs typeface="Symbol"/>
              </a:rPr>
              <a:t></a:t>
            </a:r>
            <a:r>
              <a:rPr sz="2700" spc="-275" dirty="0">
                <a:latin typeface="Times New Roman"/>
                <a:cs typeface="Times New Roman"/>
              </a:rPr>
              <a:t> </a:t>
            </a:r>
            <a:r>
              <a:rPr sz="2700" i="1" spc="-290" dirty="0">
                <a:latin typeface="Times New Roman"/>
                <a:cs typeface="Times New Roman"/>
              </a:rPr>
              <a:t>A</a:t>
            </a:r>
            <a:r>
              <a:rPr sz="2325" i="1" spc="-434" baseline="-23297" dirty="0">
                <a:latin typeface="Times New Roman"/>
                <a:cs typeface="Times New Roman"/>
              </a:rPr>
              <a:t>P </a:t>
            </a:r>
            <a:r>
              <a:rPr sz="2700" spc="-245" dirty="0">
                <a:latin typeface="Times New Roman"/>
                <a:cs typeface="Times New Roman"/>
              </a:rPr>
              <a:t>)</a:t>
            </a:r>
            <a:r>
              <a:rPr sz="2700" i="1" spc="-245" dirty="0">
                <a:latin typeface="Times New Roman"/>
                <a:cs typeface="Times New Roman"/>
              </a:rPr>
              <a:t>LN</a:t>
            </a:r>
            <a:r>
              <a:rPr sz="2700" i="1" spc="-140" dirty="0">
                <a:latin typeface="Times New Roman"/>
                <a:cs typeface="Times New Roman"/>
              </a:rPr>
              <a:t> </a:t>
            </a:r>
            <a:r>
              <a:rPr sz="4050" spc="-292" baseline="-4115" dirty="0">
                <a:latin typeface="Symbol"/>
                <a:cs typeface="Symbol"/>
              </a:rPr>
              <a:t></a:t>
            </a:r>
            <a:endParaRPr sz="4050" baseline="-4115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56485" y="2324227"/>
            <a:ext cx="34042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Arial"/>
                <a:cs typeface="Arial"/>
              </a:rPr>
              <a:t>Discharge/Second =</a:t>
            </a:r>
            <a:r>
              <a:rPr sz="2700" spc="35" dirty="0">
                <a:latin typeface="Arial"/>
                <a:cs typeface="Arial"/>
              </a:rPr>
              <a:t> </a:t>
            </a:r>
            <a:r>
              <a:rPr sz="2325" i="1" spc="-202" baseline="8960" dirty="0">
                <a:latin typeface="Times New Roman"/>
                <a:cs typeface="Times New Roman"/>
              </a:rPr>
              <a:t>th</a:t>
            </a:r>
            <a:endParaRPr sz="2325" baseline="896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62989" y="3611287"/>
            <a:ext cx="2177415" cy="0"/>
          </a:xfrm>
          <a:custGeom>
            <a:avLst/>
            <a:gdLst/>
            <a:ahLst/>
            <a:cxnLst/>
            <a:rect l="l" t="t" r="r" b="b"/>
            <a:pathLst>
              <a:path w="2177415">
                <a:moveTo>
                  <a:pt x="0" y="0"/>
                </a:moveTo>
                <a:lnTo>
                  <a:pt x="2177295" y="0"/>
                </a:lnTo>
              </a:path>
            </a:pathLst>
          </a:custGeom>
          <a:ln w="168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38775" y="3612065"/>
            <a:ext cx="445134" cy="532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00" spc="-5" dirty="0">
                <a:latin typeface="Times New Roman"/>
                <a:cs typeface="Times New Roman"/>
              </a:rPr>
              <a:t>60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7000" y="3282014"/>
            <a:ext cx="326390" cy="532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00" i="1" spc="-20" dirty="0">
                <a:latin typeface="Times New Roman"/>
                <a:cs typeface="Times New Roman"/>
              </a:rPr>
              <a:t>Q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04652" y="3563221"/>
            <a:ext cx="200660" cy="321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50" i="1" spc="-70" dirty="0">
                <a:latin typeface="Times New Roman"/>
                <a:cs typeface="Times New Roman"/>
              </a:rPr>
              <a:t>th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01667" y="3015123"/>
            <a:ext cx="2544445" cy="532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4950" spc="-22" baseline="-35353" dirty="0">
                <a:latin typeface="Symbol"/>
                <a:cs typeface="Symbol"/>
              </a:rPr>
              <a:t></a:t>
            </a:r>
            <a:r>
              <a:rPr sz="4950" spc="-22" baseline="-35353" dirty="0">
                <a:latin typeface="Times New Roman"/>
                <a:cs typeface="Times New Roman"/>
              </a:rPr>
              <a:t> </a:t>
            </a:r>
            <a:r>
              <a:rPr sz="3300" spc="90" dirty="0">
                <a:latin typeface="Times New Roman"/>
                <a:cs typeface="Times New Roman"/>
              </a:rPr>
              <a:t>(2</a:t>
            </a:r>
            <a:r>
              <a:rPr sz="3300" i="1" spc="90" dirty="0">
                <a:latin typeface="Times New Roman"/>
                <a:cs typeface="Times New Roman"/>
              </a:rPr>
              <a:t>A </a:t>
            </a:r>
            <a:r>
              <a:rPr sz="3300" spc="-15" dirty="0">
                <a:latin typeface="Symbol"/>
                <a:cs typeface="Symbol"/>
              </a:rPr>
              <a:t></a:t>
            </a:r>
            <a:r>
              <a:rPr sz="3300" spc="-565" dirty="0">
                <a:latin typeface="Times New Roman"/>
                <a:cs typeface="Times New Roman"/>
              </a:rPr>
              <a:t> </a:t>
            </a:r>
            <a:r>
              <a:rPr sz="3300" i="1" spc="-125" dirty="0">
                <a:latin typeface="Times New Roman"/>
                <a:cs typeface="Times New Roman"/>
              </a:rPr>
              <a:t>A</a:t>
            </a:r>
            <a:r>
              <a:rPr sz="2925" i="1" spc="-187" baseline="-24216" dirty="0">
                <a:latin typeface="Times New Roman"/>
                <a:cs typeface="Times New Roman"/>
              </a:rPr>
              <a:t>P </a:t>
            </a:r>
            <a:r>
              <a:rPr sz="3300" spc="85" dirty="0">
                <a:latin typeface="Times New Roman"/>
                <a:cs typeface="Times New Roman"/>
              </a:rPr>
              <a:t>)</a:t>
            </a:r>
            <a:r>
              <a:rPr sz="3300" i="1" spc="85" dirty="0">
                <a:latin typeface="Times New Roman"/>
                <a:cs typeface="Times New Roman"/>
              </a:rPr>
              <a:t>LN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49622" y="5757460"/>
            <a:ext cx="1156335" cy="0"/>
          </a:xfrm>
          <a:custGeom>
            <a:avLst/>
            <a:gdLst/>
            <a:ahLst/>
            <a:cxnLst/>
            <a:rect l="l" t="t" r="r" b="b"/>
            <a:pathLst>
              <a:path w="1156335">
                <a:moveTo>
                  <a:pt x="0" y="0"/>
                </a:moveTo>
                <a:lnTo>
                  <a:pt x="1155741" y="0"/>
                </a:lnTo>
              </a:path>
            </a:pathLst>
          </a:custGeom>
          <a:ln w="180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00198" y="5758539"/>
            <a:ext cx="47307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55" dirty="0">
                <a:latin typeface="Times New Roman"/>
                <a:cs typeface="Times New Roman"/>
              </a:rPr>
              <a:t>60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66054" y="5148241"/>
            <a:ext cx="111252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Times New Roman"/>
                <a:cs typeface="Times New Roman"/>
              </a:rPr>
              <a:t>2</a:t>
            </a:r>
            <a:r>
              <a:rPr sz="3400" spc="-575" dirty="0">
                <a:latin typeface="Times New Roman"/>
                <a:cs typeface="Times New Roman"/>
              </a:rPr>
              <a:t> </a:t>
            </a:r>
            <a:r>
              <a:rPr sz="3400" i="1" spc="90" dirty="0">
                <a:latin typeface="Times New Roman"/>
                <a:cs typeface="Times New Roman"/>
              </a:rPr>
              <a:t>ALN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194816" y="86868"/>
              <a:ext cx="5271516" cy="11109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94816" y="681227"/>
              <a:ext cx="5129784" cy="1110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Discharge </a:t>
            </a:r>
            <a:r>
              <a:rPr spc="-5" dirty="0"/>
              <a:t>through</a:t>
            </a:r>
            <a:r>
              <a:rPr spc="-20" dirty="0"/>
              <a:t> </a:t>
            </a:r>
            <a:r>
              <a:rPr spc="-5" dirty="0"/>
              <a:t>a  </a:t>
            </a:r>
            <a:r>
              <a:rPr dirty="0"/>
              <a:t>Reciprocating</a:t>
            </a:r>
            <a:r>
              <a:rPr spc="-85" dirty="0"/>
              <a:t> </a:t>
            </a:r>
            <a:r>
              <a:rPr dirty="0"/>
              <a:t>Pump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71497" y="1468882"/>
            <a:ext cx="7337425" cy="35166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1310" marR="54610" indent="-283845" algn="just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79687"/>
              <a:buChar char=""/>
              <a:tabLst>
                <a:tab pos="321945" algn="l"/>
              </a:tabLst>
            </a:pPr>
            <a:r>
              <a:rPr sz="3200" spc="-5" dirty="0">
                <a:latin typeface="Arial"/>
                <a:cs typeface="Arial"/>
              </a:rPr>
              <a:t>Thus discharge of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45" dirty="0">
                <a:latin typeface="Arial"/>
                <a:cs typeface="Arial"/>
              </a:rPr>
              <a:t>double-acting  </a:t>
            </a:r>
            <a:r>
              <a:rPr sz="3200" spc="-5" dirty="0">
                <a:latin typeface="Arial"/>
                <a:cs typeface="Arial"/>
              </a:rPr>
              <a:t>reciprocating </a:t>
            </a:r>
            <a:r>
              <a:rPr sz="3200" spc="-10" dirty="0">
                <a:latin typeface="Arial"/>
                <a:cs typeface="Arial"/>
              </a:rPr>
              <a:t>pump </a:t>
            </a:r>
            <a:r>
              <a:rPr sz="3200" spc="-5" dirty="0">
                <a:latin typeface="Arial"/>
                <a:cs typeface="Arial"/>
              </a:rPr>
              <a:t>is twice than that  of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single-acting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pump.</a:t>
            </a:r>
            <a:endParaRPr sz="3200">
              <a:latin typeface="Arial"/>
              <a:cs typeface="Arial"/>
            </a:endParaRPr>
          </a:p>
          <a:p>
            <a:pPr marL="321310" marR="55244" indent="-283845" algn="just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687"/>
              <a:buChar char=""/>
              <a:tabLst>
                <a:tab pos="321945" algn="l"/>
              </a:tabLst>
            </a:pPr>
            <a:r>
              <a:rPr sz="3200" dirty="0">
                <a:latin typeface="Arial"/>
                <a:cs typeface="Arial"/>
              </a:rPr>
              <a:t>Owing </a:t>
            </a:r>
            <a:r>
              <a:rPr sz="3200" spc="-1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leakage losses and </a:t>
            </a:r>
            <a:r>
              <a:rPr sz="3200" spc="-125" dirty="0">
                <a:latin typeface="Arial"/>
                <a:cs typeface="Arial"/>
              </a:rPr>
              <a:t>time  </a:t>
            </a:r>
            <a:r>
              <a:rPr sz="3200" spc="-5" dirty="0">
                <a:latin typeface="Arial"/>
                <a:cs typeface="Arial"/>
              </a:rPr>
              <a:t>delay </a:t>
            </a:r>
            <a:r>
              <a:rPr sz="3200" spc="-1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closing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valves, actual  discharge </a:t>
            </a:r>
            <a:r>
              <a:rPr sz="3200" spc="10" dirty="0">
                <a:latin typeface="Arial"/>
                <a:cs typeface="Arial"/>
              </a:rPr>
              <a:t>Q</a:t>
            </a:r>
            <a:r>
              <a:rPr sz="3150" spc="15" baseline="-21164" dirty="0">
                <a:latin typeface="Arial"/>
                <a:cs typeface="Arial"/>
              </a:rPr>
              <a:t>a</a:t>
            </a:r>
            <a:r>
              <a:rPr sz="3150" spc="900" baseline="-2116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usually </a:t>
            </a:r>
            <a:r>
              <a:rPr sz="3200" spc="-5" dirty="0">
                <a:latin typeface="Arial"/>
                <a:cs typeface="Arial"/>
              </a:rPr>
              <a:t>lesser </a:t>
            </a:r>
            <a:r>
              <a:rPr sz="3200" spc="-10" dirty="0">
                <a:latin typeface="Arial"/>
                <a:cs typeface="Arial"/>
              </a:rPr>
              <a:t>than </a:t>
            </a:r>
            <a:r>
              <a:rPr sz="3200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theoretical discharge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Q</a:t>
            </a:r>
            <a:r>
              <a:rPr sz="3150" spc="7" baseline="-21164" dirty="0">
                <a:latin typeface="Arial"/>
                <a:cs typeface="Arial"/>
              </a:rPr>
              <a:t>th</a:t>
            </a:r>
            <a:r>
              <a:rPr sz="3200" spc="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2" y="338327"/>
            <a:ext cx="1789176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9366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Sl</a:t>
            </a:r>
            <a:r>
              <a:rPr sz="4300" spc="5" dirty="0"/>
              <a:t>i</a:t>
            </a:r>
            <a:r>
              <a:rPr sz="4300" spc="-5" dirty="0"/>
              <a:t>p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545082" y="1473454"/>
            <a:ext cx="731012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7645" marR="5080" indent="-195580" algn="just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"/>
                <a:cs typeface="Arial"/>
              </a:rPr>
              <a:t>Slip of a reciprocating pump is defined as the  </a:t>
            </a:r>
            <a:r>
              <a:rPr sz="2500" spc="-10" dirty="0">
                <a:latin typeface="Arial"/>
                <a:cs typeface="Arial"/>
              </a:rPr>
              <a:t>difference </a:t>
            </a:r>
            <a:r>
              <a:rPr sz="2500" spc="-5" dirty="0">
                <a:latin typeface="Arial"/>
                <a:cs typeface="Arial"/>
              </a:rPr>
              <a:t>between the theoretical and the actual  discharge.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0154" y="2693035"/>
            <a:ext cx="18053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  <a:spcBef>
                <a:spcPts val="95"/>
              </a:spcBef>
              <a:tabLst>
                <a:tab pos="1606550" algn="l"/>
              </a:tabLst>
            </a:pPr>
            <a:r>
              <a:rPr sz="2500" spc="-10" dirty="0">
                <a:latin typeface="Arial"/>
                <a:cs typeface="Arial"/>
              </a:rPr>
              <a:t>i</a:t>
            </a:r>
            <a:r>
              <a:rPr sz="2500" spc="-5" dirty="0">
                <a:latin typeface="Arial"/>
                <a:cs typeface="Arial"/>
              </a:rPr>
              <a:t>.e.</a:t>
            </a:r>
            <a:r>
              <a:rPr sz="2500" spc="-27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Slip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=  discharge</a:t>
            </a:r>
            <a:endParaRPr sz="2500">
              <a:latin typeface="Arial"/>
              <a:cs typeface="Arial"/>
            </a:endParaRPr>
          </a:p>
          <a:p>
            <a:pPr marL="1508125">
              <a:lnSpc>
                <a:spcPct val="100000"/>
              </a:lnSpc>
              <a:spcBef>
                <a:spcPts val="600"/>
              </a:spcBef>
            </a:pPr>
            <a:r>
              <a:rPr sz="2500" spc="-5" dirty="0">
                <a:latin typeface="Arial"/>
                <a:cs typeface="Arial"/>
              </a:rPr>
              <a:t>=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7407" y="2693035"/>
            <a:ext cx="524256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8125">
              <a:lnSpc>
                <a:spcPct val="100000"/>
              </a:lnSpc>
              <a:spcBef>
                <a:spcPts val="95"/>
              </a:spcBef>
              <a:tabLst>
                <a:tab pos="1980564" algn="l"/>
                <a:tab pos="3700145" algn="l"/>
                <a:tab pos="4321810" algn="l"/>
              </a:tabLst>
            </a:pPr>
            <a:r>
              <a:rPr sz="2500" spc="-5" dirty="0">
                <a:latin typeface="Arial"/>
                <a:cs typeface="Arial"/>
              </a:rPr>
              <a:t>Theoretical	discharge	-	Actual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tabLst>
                <a:tab pos="753745" algn="l"/>
                <a:tab pos="1391920" algn="l"/>
              </a:tabLst>
            </a:pPr>
            <a:r>
              <a:rPr sz="2500" dirty="0">
                <a:latin typeface="Arial"/>
                <a:cs typeface="Arial"/>
              </a:rPr>
              <a:t>Q</a:t>
            </a:r>
            <a:r>
              <a:rPr sz="2475" baseline="-20202" dirty="0">
                <a:latin typeface="Arial"/>
                <a:cs typeface="Arial"/>
              </a:rPr>
              <a:t>th</a:t>
            </a:r>
            <a:r>
              <a:rPr sz="2500" dirty="0">
                <a:latin typeface="Arial"/>
                <a:cs typeface="Arial"/>
              </a:rPr>
              <a:t>.	</a:t>
            </a:r>
            <a:r>
              <a:rPr sz="2500" spc="-5" dirty="0">
                <a:latin typeface="Arial"/>
                <a:cs typeface="Arial"/>
              </a:rPr>
              <a:t>-	</a:t>
            </a:r>
            <a:r>
              <a:rPr sz="2500" dirty="0">
                <a:latin typeface="Arial"/>
                <a:cs typeface="Arial"/>
              </a:rPr>
              <a:t>Q</a:t>
            </a:r>
            <a:r>
              <a:rPr sz="2475" baseline="-20202" dirty="0">
                <a:latin typeface="Arial"/>
                <a:cs typeface="Arial"/>
              </a:rPr>
              <a:t>a</a:t>
            </a:r>
            <a:endParaRPr sz="2475" baseline="-20202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0154" y="4826584"/>
            <a:ext cx="12071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"/>
                <a:cs typeface="Arial"/>
              </a:rPr>
              <a:t>given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by</a:t>
            </a:r>
            <a:endParaRPr sz="2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41222" y="4733791"/>
            <a:ext cx="2520315" cy="1061085"/>
          </a:xfrm>
          <a:custGeom>
            <a:avLst/>
            <a:gdLst/>
            <a:ahLst/>
            <a:cxnLst/>
            <a:rect l="l" t="t" r="r" b="b"/>
            <a:pathLst>
              <a:path w="2520315" h="1061085">
                <a:moveTo>
                  <a:pt x="490689" y="0"/>
                </a:moveTo>
                <a:lnTo>
                  <a:pt x="2519786" y="0"/>
                </a:lnTo>
              </a:path>
              <a:path w="2520315" h="1061085">
                <a:moveTo>
                  <a:pt x="0" y="1060985"/>
                </a:moveTo>
                <a:lnTo>
                  <a:pt x="886340" y="1060985"/>
                </a:lnTo>
              </a:path>
            </a:pathLst>
          </a:custGeom>
          <a:ln w="177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21896" y="5402183"/>
            <a:ext cx="86741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975" i="1" spc="900" baseline="13626" dirty="0">
                <a:latin typeface="Times New Roman"/>
                <a:cs typeface="Times New Roman"/>
              </a:rPr>
              <a:t>Q</a:t>
            </a:r>
            <a:r>
              <a:rPr sz="1550" i="1" spc="600" dirty="0">
                <a:latin typeface="Times New Roman"/>
                <a:cs typeface="Times New Roman"/>
              </a:rPr>
              <a:t>act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56879" y="5423032"/>
            <a:ext cx="3948429" cy="557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975" b="1" spc="1064" baseline="3144" dirty="0">
                <a:latin typeface="Symbol"/>
                <a:cs typeface="Symbol"/>
              </a:rPr>
              <a:t></a:t>
            </a:r>
            <a:r>
              <a:rPr sz="2650" spc="710" dirty="0">
                <a:latin typeface="Times New Roman"/>
                <a:cs typeface="Times New Roman"/>
              </a:rPr>
              <a:t>100</a:t>
            </a:r>
            <a:r>
              <a:rPr sz="2650" spc="80" dirty="0">
                <a:latin typeface="Times New Roman"/>
                <a:cs typeface="Times New Roman"/>
              </a:rPr>
              <a:t> </a:t>
            </a:r>
            <a:r>
              <a:rPr sz="2650" spc="925" dirty="0">
                <a:latin typeface="Symbol"/>
                <a:cs typeface="Symbol"/>
              </a:rPr>
              <a:t></a:t>
            </a:r>
            <a:r>
              <a:rPr sz="2650" spc="190" dirty="0">
                <a:latin typeface="Times New Roman"/>
                <a:cs typeface="Times New Roman"/>
              </a:rPr>
              <a:t> </a:t>
            </a:r>
            <a:r>
              <a:rPr sz="3450" spc="280" dirty="0">
                <a:latin typeface="Symbol"/>
                <a:cs typeface="Symbol"/>
              </a:rPr>
              <a:t></a:t>
            </a:r>
            <a:r>
              <a:rPr sz="2650" spc="280" dirty="0">
                <a:latin typeface="Times New Roman"/>
                <a:cs typeface="Times New Roman"/>
              </a:rPr>
              <a:t>1</a:t>
            </a:r>
            <a:r>
              <a:rPr sz="2650" spc="-370" dirty="0">
                <a:latin typeface="Times New Roman"/>
                <a:cs typeface="Times New Roman"/>
              </a:rPr>
              <a:t> </a:t>
            </a:r>
            <a:r>
              <a:rPr sz="2650" spc="925" dirty="0">
                <a:latin typeface="Symbol"/>
                <a:cs typeface="Symbol"/>
              </a:rPr>
              <a:t></a:t>
            </a:r>
            <a:r>
              <a:rPr sz="2650" spc="-125" dirty="0">
                <a:latin typeface="Times New Roman"/>
                <a:cs typeface="Times New Roman"/>
              </a:rPr>
              <a:t> </a:t>
            </a:r>
            <a:r>
              <a:rPr sz="2650" i="1" spc="825" dirty="0">
                <a:latin typeface="Times New Roman"/>
                <a:cs typeface="Times New Roman"/>
              </a:rPr>
              <a:t>C</a:t>
            </a:r>
            <a:r>
              <a:rPr sz="2325" i="1" spc="1237" baseline="-23297" dirty="0">
                <a:latin typeface="Times New Roman"/>
                <a:cs typeface="Times New Roman"/>
              </a:rPr>
              <a:t>d</a:t>
            </a:r>
            <a:r>
              <a:rPr sz="2325" i="1" spc="690" baseline="-23297" dirty="0">
                <a:latin typeface="Times New Roman"/>
                <a:cs typeface="Times New Roman"/>
              </a:rPr>
              <a:t> </a:t>
            </a:r>
            <a:r>
              <a:rPr sz="3450" spc="535" dirty="0">
                <a:latin typeface="Symbol"/>
                <a:cs typeface="Symbol"/>
              </a:rPr>
              <a:t></a:t>
            </a:r>
            <a:r>
              <a:rPr sz="2650" spc="535" dirty="0">
                <a:latin typeface="Times New Roman"/>
                <a:cs typeface="Times New Roman"/>
              </a:rPr>
              <a:t>100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1515" y="5880906"/>
            <a:ext cx="718185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93395" algn="l"/>
              </a:tabLst>
            </a:pPr>
            <a:r>
              <a:rPr sz="2325" i="1" spc="300" baseline="1792" dirty="0">
                <a:latin typeface="Times New Roman"/>
                <a:cs typeface="Times New Roman"/>
              </a:rPr>
              <a:t>t</a:t>
            </a:r>
            <a:r>
              <a:rPr sz="2325" i="1" spc="735" baseline="1792" dirty="0">
                <a:latin typeface="Times New Roman"/>
                <a:cs typeface="Times New Roman"/>
              </a:rPr>
              <a:t>h</a:t>
            </a:r>
            <a:r>
              <a:rPr sz="2325" i="1" baseline="1792" dirty="0">
                <a:latin typeface="Times New Roman"/>
                <a:cs typeface="Times New Roman"/>
              </a:rPr>
              <a:t>	</a:t>
            </a:r>
            <a:r>
              <a:rPr sz="2650" spc="645" dirty="0">
                <a:latin typeface="Symbol"/>
                <a:cs typeface="Symbol"/>
              </a:rPr>
              <a:t>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6879" y="4737781"/>
            <a:ext cx="889635" cy="9861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700"/>
              </a:spcBef>
            </a:pPr>
            <a:r>
              <a:rPr sz="3975" i="1" spc="810" baseline="13626" dirty="0">
                <a:latin typeface="Times New Roman"/>
                <a:cs typeface="Times New Roman"/>
              </a:rPr>
              <a:t>Q</a:t>
            </a:r>
            <a:r>
              <a:rPr sz="1550" i="1" spc="540" dirty="0">
                <a:latin typeface="Times New Roman"/>
                <a:cs typeface="Times New Roman"/>
              </a:rPr>
              <a:t>th</a:t>
            </a:r>
            <a:endParaRPr sz="15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2650" spc="645" dirty="0">
                <a:latin typeface="Symbol"/>
                <a:cs typeface="Symbol"/>
              </a:rPr>
              <a:t>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04588" y="5880906"/>
            <a:ext cx="23749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645" dirty="0">
                <a:latin typeface="Symbol"/>
                <a:cs typeface="Symbol"/>
              </a:rPr>
              <a:t>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04588" y="5295289"/>
            <a:ext cx="237490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50" spc="645" dirty="0">
                <a:latin typeface="Symbol"/>
                <a:cs typeface="Symbol"/>
              </a:rPr>
              <a:t></a:t>
            </a:r>
            <a:endParaRPr sz="26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97884" y="5530608"/>
            <a:ext cx="1856105" cy="689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90"/>
              </a:spcBef>
            </a:pPr>
            <a:r>
              <a:rPr sz="2650" spc="925" dirty="0">
                <a:latin typeface="Symbol"/>
                <a:cs typeface="Symbol"/>
              </a:rPr>
              <a:t></a:t>
            </a:r>
            <a:r>
              <a:rPr sz="2650" spc="140" dirty="0">
                <a:latin typeface="Times New Roman"/>
                <a:cs typeface="Times New Roman"/>
              </a:rPr>
              <a:t> </a:t>
            </a:r>
            <a:r>
              <a:rPr sz="3975" b="1" spc="1117" baseline="3144" dirty="0">
                <a:latin typeface="Symbol"/>
                <a:cs typeface="Symbol"/>
              </a:rPr>
              <a:t></a:t>
            </a:r>
            <a:r>
              <a:rPr sz="2650" spc="745" dirty="0">
                <a:latin typeface="Times New Roman"/>
                <a:cs typeface="Times New Roman"/>
              </a:rPr>
              <a:t>1</a:t>
            </a:r>
            <a:r>
              <a:rPr sz="2650" spc="-380" dirty="0">
                <a:latin typeface="Times New Roman"/>
                <a:cs typeface="Times New Roman"/>
              </a:rPr>
              <a:t> </a:t>
            </a:r>
            <a:r>
              <a:rPr sz="2650" spc="925" dirty="0">
                <a:latin typeface="Symbol"/>
                <a:cs typeface="Symbol"/>
              </a:rPr>
              <a:t></a:t>
            </a:r>
            <a:endParaRPr sz="2650">
              <a:latin typeface="Symbol"/>
              <a:cs typeface="Symbol"/>
            </a:endParaRPr>
          </a:p>
          <a:p>
            <a:pPr marR="5080" algn="r">
              <a:lnSpc>
                <a:spcPts val="2620"/>
              </a:lnSpc>
            </a:pPr>
            <a:r>
              <a:rPr sz="2650" i="1" spc="1220" dirty="0">
                <a:latin typeface="Times New Roman"/>
                <a:cs typeface="Times New Roman"/>
              </a:rPr>
              <a:t>Q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31289" y="4427362"/>
            <a:ext cx="6956425" cy="4286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500" spc="-295" dirty="0">
                <a:latin typeface="Arial"/>
                <a:cs typeface="Arial"/>
              </a:rPr>
              <a:t>Slip</a:t>
            </a:r>
            <a:r>
              <a:rPr sz="3975" spc="-442" baseline="-7337" dirty="0">
                <a:latin typeface="Times New Roman"/>
                <a:cs typeface="Times New Roman"/>
              </a:rPr>
              <a:t>%</a:t>
            </a:r>
            <a:r>
              <a:rPr sz="2500" spc="-295" dirty="0">
                <a:latin typeface="Arial"/>
                <a:cs typeface="Arial"/>
              </a:rPr>
              <a:t>ca</a:t>
            </a:r>
            <a:r>
              <a:rPr sz="3975" i="1" spc="-442" baseline="-7337" dirty="0">
                <a:latin typeface="Times New Roman"/>
                <a:cs typeface="Times New Roman"/>
              </a:rPr>
              <a:t>s</a:t>
            </a:r>
            <a:r>
              <a:rPr sz="2500" spc="-295" dirty="0">
                <a:latin typeface="Arial"/>
                <a:cs typeface="Arial"/>
              </a:rPr>
              <a:t>n</a:t>
            </a:r>
            <a:r>
              <a:rPr sz="3975" i="1" spc="-442" baseline="-7337" dirty="0">
                <a:latin typeface="Times New Roman"/>
                <a:cs typeface="Times New Roman"/>
              </a:rPr>
              <a:t>l</a:t>
            </a:r>
            <a:r>
              <a:rPr sz="2500" spc="-295" dirty="0">
                <a:latin typeface="Arial"/>
                <a:cs typeface="Arial"/>
              </a:rPr>
              <a:t>a</a:t>
            </a:r>
            <a:r>
              <a:rPr sz="3975" i="1" spc="-442" baseline="-7337" dirty="0">
                <a:latin typeface="Times New Roman"/>
                <a:cs typeface="Times New Roman"/>
              </a:rPr>
              <a:t>i</a:t>
            </a:r>
            <a:r>
              <a:rPr sz="2500" spc="-295" dirty="0">
                <a:latin typeface="Arial"/>
                <a:cs typeface="Arial"/>
              </a:rPr>
              <a:t>l</a:t>
            </a:r>
            <a:r>
              <a:rPr sz="3975" i="1" spc="-442" baseline="-7337" dirty="0">
                <a:latin typeface="Times New Roman"/>
                <a:cs typeface="Times New Roman"/>
              </a:rPr>
              <a:t>p</a:t>
            </a:r>
            <a:r>
              <a:rPr sz="2500" spc="-295" dirty="0">
                <a:latin typeface="Arial"/>
                <a:cs typeface="Arial"/>
              </a:rPr>
              <a:t>so </a:t>
            </a:r>
            <a:r>
              <a:rPr sz="3975" spc="-517" baseline="-7337" dirty="0">
                <a:latin typeface="Symbol"/>
                <a:cs typeface="Symbol"/>
              </a:rPr>
              <a:t></a:t>
            </a:r>
            <a:r>
              <a:rPr sz="2500" spc="-345" dirty="0">
                <a:latin typeface="Arial"/>
                <a:cs typeface="Arial"/>
              </a:rPr>
              <a:t>be </a:t>
            </a:r>
            <a:r>
              <a:rPr sz="3975" i="1" spc="-577" baseline="28301" dirty="0">
                <a:latin typeface="Times New Roman"/>
                <a:cs typeface="Times New Roman"/>
              </a:rPr>
              <a:t>Q</a:t>
            </a:r>
            <a:r>
              <a:rPr sz="2500" spc="-385" dirty="0">
                <a:latin typeface="Arial"/>
                <a:cs typeface="Arial"/>
              </a:rPr>
              <a:t>ex</a:t>
            </a:r>
            <a:r>
              <a:rPr sz="2325" i="1" spc="-577" baseline="25089" dirty="0">
                <a:latin typeface="Times New Roman"/>
                <a:cs typeface="Times New Roman"/>
              </a:rPr>
              <a:t>t</a:t>
            </a:r>
            <a:r>
              <a:rPr sz="2500" spc="-385" dirty="0">
                <a:latin typeface="Arial"/>
                <a:cs typeface="Arial"/>
              </a:rPr>
              <a:t>p</a:t>
            </a:r>
            <a:r>
              <a:rPr sz="2325" i="1" spc="-577" baseline="25089" dirty="0">
                <a:latin typeface="Times New Roman"/>
                <a:cs typeface="Times New Roman"/>
              </a:rPr>
              <a:t>h</a:t>
            </a:r>
            <a:r>
              <a:rPr sz="2500" spc="-385" dirty="0">
                <a:latin typeface="Arial"/>
                <a:cs typeface="Arial"/>
              </a:rPr>
              <a:t>re</a:t>
            </a:r>
            <a:r>
              <a:rPr sz="3975" spc="-577" baseline="28301" dirty="0">
                <a:latin typeface="Symbol"/>
                <a:cs typeface="Symbol"/>
              </a:rPr>
              <a:t></a:t>
            </a:r>
            <a:r>
              <a:rPr sz="2500" spc="-385" dirty="0">
                <a:latin typeface="Arial"/>
                <a:cs typeface="Arial"/>
              </a:rPr>
              <a:t>ss</a:t>
            </a:r>
            <a:r>
              <a:rPr sz="3975" i="1" spc="-577" baseline="28301" dirty="0">
                <a:latin typeface="Times New Roman"/>
                <a:cs typeface="Times New Roman"/>
              </a:rPr>
              <a:t>Q</a:t>
            </a:r>
            <a:r>
              <a:rPr sz="2500" spc="-385" dirty="0">
                <a:latin typeface="Arial"/>
                <a:cs typeface="Arial"/>
              </a:rPr>
              <a:t>ed</a:t>
            </a:r>
            <a:r>
              <a:rPr sz="2325" i="1" spc="-577" baseline="25089" dirty="0">
                <a:latin typeface="Times New Roman"/>
                <a:cs typeface="Times New Roman"/>
              </a:rPr>
              <a:t>a</a:t>
            </a:r>
            <a:r>
              <a:rPr sz="2500" spc="-385" dirty="0">
                <a:latin typeface="Arial"/>
                <a:cs typeface="Arial"/>
              </a:rPr>
              <a:t>in</a:t>
            </a:r>
            <a:r>
              <a:rPr sz="2325" i="1" spc="-577" baseline="25089" dirty="0">
                <a:latin typeface="Times New Roman"/>
                <a:cs typeface="Times New Roman"/>
              </a:rPr>
              <a:t>ct</a:t>
            </a:r>
            <a:r>
              <a:rPr sz="2500" spc="-385" dirty="0">
                <a:latin typeface="Arial"/>
                <a:cs typeface="Arial"/>
              </a:rPr>
              <a:t>te</a:t>
            </a:r>
            <a:r>
              <a:rPr sz="3975" spc="-577" baseline="-7337" dirty="0">
                <a:latin typeface="Symbol"/>
                <a:cs typeface="Symbol"/>
              </a:rPr>
              <a:t></a:t>
            </a:r>
            <a:r>
              <a:rPr sz="2500" spc="-385" dirty="0">
                <a:latin typeface="Arial"/>
                <a:cs typeface="Arial"/>
              </a:rPr>
              <a:t>rm</a:t>
            </a:r>
            <a:r>
              <a:rPr sz="3975" spc="-577" baseline="-7337" dirty="0">
                <a:latin typeface="Times New Roman"/>
                <a:cs typeface="Times New Roman"/>
              </a:rPr>
              <a:t>1</a:t>
            </a:r>
            <a:r>
              <a:rPr sz="2500" spc="-385" dirty="0">
                <a:latin typeface="Arial"/>
                <a:cs typeface="Arial"/>
              </a:rPr>
              <a:t>s</a:t>
            </a:r>
            <a:r>
              <a:rPr sz="3975" spc="-577" baseline="-7337" dirty="0">
                <a:latin typeface="Times New Roman"/>
                <a:cs typeface="Times New Roman"/>
              </a:rPr>
              <a:t>0</a:t>
            </a:r>
            <a:r>
              <a:rPr sz="2500" spc="-385" dirty="0">
                <a:latin typeface="Arial"/>
                <a:cs typeface="Arial"/>
              </a:rPr>
              <a:t>o</a:t>
            </a:r>
            <a:r>
              <a:rPr sz="3975" spc="-577" baseline="-7337" dirty="0">
                <a:latin typeface="Times New Roman"/>
                <a:cs typeface="Times New Roman"/>
              </a:rPr>
              <a:t>0</a:t>
            </a:r>
            <a:r>
              <a:rPr sz="2500" spc="-385" dirty="0">
                <a:latin typeface="Arial"/>
                <a:cs typeface="Arial"/>
              </a:rPr>
              <a:t>f </a:t>
            </a:r>
            <a:r>
              <a:rPr sz="2500" spc="-5" dirty="0">
                <a:latin typeface="Arial"/>
                <a:cs typeface="Arial"/>
              </a:rPr>
              <a:t>%age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and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8327"/>
            <a:ext cx="1639824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93662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Sl</a:t>
            </a:r>
            <a:r>
              <a:rPr sz="4300" spc="5" dirty="0"/>
              <a:t>i</a:t>
            </a:r>
            <a:r>
              <a:rPr sz="4300" spc="-5" dirty="0"/>
              <a:t>p</a:t>
            </a:r>
            <a:endParaRPr sz="43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85111" y="3424301"/>
          <a:ext cx="7085964" cy="1027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7435"/>
                <a:gridCol w="704850"/>
                <a:gridCol w="1557019"/>
                <a:gridCol w="1165225"/>
                <a:gridCol w="2092960"/>
                <a:gridCol w="498475"/>
              </a:tblGrid>
              <a:tr h="513895">
                <a:tc>
                  <a:txBody>
                    <a:bodyPr/>
                    <a:lstStyle/>
                    <a:p>
                      <a:pPr marL="139700">
                        <a:lnSpc>
                          <a:spcPts val="3320"/>
                        </a:lnSpc>
                      </a:pPr>
                      <a:r>
                        <a:rPr sz="3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3000" baseline="-20833" dirty="0">
                          <a:latin typeface="Arial"/>
                          <a:cs typeface="Arial"/>
                        </a:rPr>
                        <a:t>d</a:t>
                      </a:r>
                      <a:endParaRPr sz="30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3320"/>
                        </a:lnSpc>
                      </a:pPr>
                      <a:r>
                        <a:rPr sz="3000" dirty="0">
                          <a:latin typeface="Arial"/>
                          <a:cs typeface="Arial"/>
                        </a:rPr>
                        <a:t>=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7795">
                        <a:lnSpc>
                          <a:spcPts val="3320"/>
                        </a:lnSpc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3000" spc="-7" baseline="-20833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30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3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3000" spc="-7" baseline="-20833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.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13365">
                <a:tc>
                  <a:txBody>
                    <a:bodyPr/>
                    <a:lstStyle/>
                    <a:p>
                      <a:pPr marL="31750">
                        <a:lnSpc>
                          <a:spcPts val="3475"/>
                        </a:lnSpc>
                      </a:pPr>
                      <a:r>
                        <a:rPr sz="3000" spc="-50" dirty="0">
                          <a:latin typeface="Arial"/>
                          <a:cs typeface="Arial"/>
                        </a:rPr>
                        <a:t>Value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ts val="3475"/>
                        </a:lnSpc>
                      </a:pPr>
                      <a:r>
                        <a:rPr sz="3000" dirty="0">
                          <a:latin typeface="Arial"/>
                          <a:cs typeface="Arial"/>
                        </a:rPr>
                        <a:t>of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ts val="3475"/>
                        </a:lnSpc>
                      </a:pPr>
                      <a:r>
                        <a:rPr sz="3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3000" baseline="-20833" dirty="0">
                          <a:latin typeface="Arial"/>
                          <a:cs typeface="Arial"/>
                        </a:rPr>
                        <a:t>d</a:t>
                      </a:r>
                      <a:endParaRPr sz="3000" baseline="-2083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3475"/>
                        </a:lnSpc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when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ts val="3475"/>
                        </a:lnSpc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expressed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3475"/>
                        </a:lnSpc>
                      </a:pPr>
                      <a:r>
                        <a:rPr sz="3000" dirty="0">
                          <a:latin typeface="Arial"/>
                          <a:cs typeface="Arial"/>
                        </a:rPr>
                        <a:t>in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53489" y="1470405"/>
            <a:ext cx="7716520" cy="520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 marR="115570" indent="-283845" algn="just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Slip Where </a:t>
            </a:r>
            <a:r>
              <a:rPr sz="3000" dirty="0">
                <a:latin typeface="Arial"/>
                <a:cs typeface="Arial"/>
              </a:rPr>
              <a:t>C</a:t>
            </a:r>
            <a:r>
              <a:rPr sz="3000" baseline="-20833" dirty="0">
                <a:latin typeface="Arial"/>
                <a:cs typeface="Arial"/>
              </a:rPr>
              <a:t>d </a:t>
            </a:r>
            <a:r>
              <a:rPr sz="3000" spc="-10" dirty="0">
                <a:latin typeface="Arial"/>
                <a:cs typeface="Arial"/>
              </a:rPr>
              <a:t>is </a:t>
            </a:r>
            <a:r>
              <a:rPr sz="3000" spc="-5" dirty="0">
                <a:latin typeface="Arial"/>
                <a:cs typeface="Arial"/>
              </a:rPr>
              <a:t>known as co-efficient </a:t>
            </a:r>
            <a:r>
              <a:rPr sz="3000" dirty="0">
                <a:latin typeface="Arial"/>
                <a:cs typeface="Arial"/>
              </a:rPr>
              <a:t>of  </a:t>
            </a:r>
            <a:r>
              <a:rPr sz="3000" spc="-5" dirty="0">
                <a:latin typeface="Arial"/>
                <a:cs typeface="Arial"/>
              </a:rPr>
              <a:t>discharge and </a:t>
            </a:r>
            <a:r>
              <a:rPr sz="3000" dirty="0">
                <a:latin typeface="Arial"/>
                <a:cs typeface="Arial"/>
              </a:rPr>
              <a:t>is </a:t>
            </a:r>
            <a:r>
              <a:rPr sz="3000" spc="-5" dirty="0">
                <a:latin typeface="Arial"/>
                <a:cs typeface="Arial"/>
              </a:rPr>
              <a:t>defined as </a:t>
            </a:r>
            <a:r>
              <a:rPr sz="3000" dirty="0">
                <a:latin typeface="Arial"/>
                <a:cs typeface="Arial"/>
              </a:rPr>
              <a:t>the </a:t>
            </a:r>
            <a:r>
              <a:rPr sz="3000" spc="-5" dirty="0">
                <a:latin typeface="Arial"/>
                <a:cs typeface="Arial"/>
              </a:rPr>
              <a:t>ratio </a:t>
            </a:r>
            <a:r>
              <a:rPr sz="3000" dirty="0">
                <a:latin typeface="Arial"/>
                <a:cs typeface="Arial"/>
              </a:rPr>
              <a:t>of  the </a:t>
            </a:r>
            <a:r>
              <a:rPr sz="3000" spc="-5" dirty="0">
                <a:latin typeface="Arial"/>
                <a:cs typeface="Arial"/>
              </a:rPr>
              <a:t>actual discharge to </a:t>
            </a:r>
            <a:r>
              <a:rPr sz="3000" dirty="0">
                <a:latin typeface="Arial"/>
                <a:cs typeface="Arial"/>
              </a:rPr>
              <a:t>the theoretical  discharge.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Arial"/>
              <a:cs typeface="Arial"/>
            </a:endParaRPr>
          </a:p>
          <a:p>
            <a:pPr marL="422909" marR="116839" algn="just">
              <a:lnSpc>
                <a:spcPct val="100000"/>
              </a:lnSpc>
            </a:pPr>
            <a:r>
              <a:rPr sz="3000" spc="-5" dirty="0">
                <a:latin typeface="Arial"/>
                <a:cs typeface="Arial"/>
              </a:rPr>
              <a:t>percentage </a:t>
            </a:r>
            <a:r>
              <a:rPr sz="3000" dirty="0">
                <a:latin typeface="Arial"/>
                <a:cs typeface="Arial"/>
              </a:rPr>
              <a:t>is </a:t>
            </a:r>
            <a:r>
              <a:rPr sz="3000" spc="-5" dirty="0">
                <a:latin typeface="Arial"/>
                <a:cs typeface="Arial"/>
              </a:rPr>
              <a:t>known as </a:t>
            </a:r>
            <a:r>
              <a:rPr sz="3000" dirty="0">
                <a:latin typeface="Arial"/>
                <a:cs typeface="Arial"/>
              </a:rPr>
              <a:t>volumetric  </a:t>
            </a:r>
            <a:r>
              <a:rPr sz="3000" spc="-10" dirty="0">
                <a:latin typeface="Arial"/>
                <a:cs typeface="Arial"/>
              </a:rPr>
              <a:t>efficiency </a:t>
            </a:r>
            <a:r>
              <a:rPr sz="3000" spc="5" dirty="0">
                <a:latin typeface="Arial"/>
                <a:cs typeface="Arial"/>
              </a:rPr>
              <a:t>of </a:t>
            </a:r>
            <a:r>
              <a:rPr sz="3000" dirty="0">
                <a:latin typeface="Arial"/>
                <a:cs typeface="Arial"/>
              </a:rPr>
              <a:t>the </a:t>
            </a:r>
            <a:r>
              <a:rPr sz="3000" spc="-5" dirty="0">
                <a:latin typeface="Arial"/>
                <a:cs typeface="Arial"/>
              </a:rPr>
              <a:t>pump. </a:t>
            </a:r>
            <a:r>
              <a:rPr sz="3000" dirty="0">
                <a:latin typeface="Arial"/>
                <a:cs typeface="Arial"/>
              </a:rPr>
              <a:t>Its value </a:t>
            </a:r>
            <a:r>
              <a:rPr sz="3000" spc="-5" dirty="0">
                <a:latin typeface="Arial"/>
                <a:cs typeface="Arial"/>
              </a:rPr>
              <a:t>ranges  between 95---98 %. Percentage </a:t>
            </a:r>
            <a:r>
              <a:rPr sz="3000" dirty="0">
                <a:latin typeface="Arial"/>
                <a:cs typeface="Arial"/>
              </a:rPr>
              <a:t>slip is of  the </a:t>
            </a:r>
            <a:r>
              <a:rPr sz="3000" spc="-5" dirty="0">
                <a:latin typeface="Arial"/>
                <a:cs typeface="Arial"/>
              </a:rPr>
              <a:t>order </a:t>
            </a:r>
            <a:r>
              <a:rPr sz="3000" dirty="0">
                <a:latin typeface="Arial"/>
                <a:cs typeface="Arial"/>
              </a:rPr>
              <a:t>of 2% for </a:t>
            </a:r>
            <a:r>
              <a:rPr sz="3000" spc="-5" dirty="0">
                <a:latin typeface="Arial"/>
                <a:cs typeface="Arial"/>
              </a:rPr>
              <a:t>pumps </a:t>
            </a:r>
            <a:r>
              <a:rPr sz="3000" spc="-10" dirty="0">
                <a:latin typeface="Arial"/>
                <a:cs typeface="Arial"/>
              </a:rPr>
              <a:t>in </a:t>
            </a:r>
            <a:r>
              <a:rPr sz="3000" spc="-5" dirty="0">
                <a:latin typeface="Arial"/>
                <a:cs typeface="Arial"/>
              </a:rPr>
              <a:t>good  </a:t>
            </a:r>
            <a:r>
              <a:rPr sz="3000" dirty="0">
                <a:latin typeface="Arial"/>
                <a:cs typeface="Arial"/>
              </a:rPr>
              <a:t>conditions.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811" y="338327"/>
            <a:ext cx="3854196" cy="122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4602" y="490854"/>
            <a:ext cx="315023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/>
              <a:t>Negative</a:t>
            </a:r>
            <a:r>
              <a:rPr sz="4300" spc="-80" dirty="0"/>
              <a:t> </a:t>
            </a:r>
            <a:r>
              <a:rPr sz="4300" dirty="0"/>
              <a:t>slip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596897" y="1389634"/>
            <a:ext cx="7262495" cy="54521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95910" marR="5080" indent="-283845" algn="just">
              <a:lnSpc>
                <a:spcPct val="80000"/>
              </a:lnSpc>
              <a:spcBef>
                <a:spcPts val="745"/>
              </a:spcBef>
              <a:buClr>
                <a:srgbClr val="3891A7"/>
              </a:buClr>
              <a:buSzPct val="79629"/>
              <a:buChar char=""/>
              <a:tabLst>
                <a:tab pos="296545" algn="l"/>
              </a:tabLst>
            </a:pPr>
            <a:r>
              <a:rPr sz="2700" dirty="0">
                <a:latin typeface="Arial"/>
                <a:cs typeface="Arial"/>
              </a:rPr>
              <a:t>It </a:t>
            </a:r>
            <a:r>
              <a:rPr sz="2700" spc="-10" dirty="0">
                <a:latin typeface="Arial"/>
                <a:cs typeface="Arial"/>
              </a:rPr>
              <a:t>is </a:t>
            </a:r>
            <a:r>
              <a:rPr sz="2700" spc="-5" dirty="0">
                <a:latin typeface="Arial"/>
                <a:cs typeface="Arial"/>
              </a:rPr>
              <a:t>not always that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actual discharge </a:t>
            </a:r>
            <a:r>
              <a:rPr sz="2700" spc="-195" dirty="0">
                <a:latin typeface="Arial"/>
                <a:cs typeface="Arial"/>
              </a:rPr>
              <a:t>is  </a:t>
            </a:r>
            <a:r>
              <a:rPr sz="2700" dirty="0">
                <a:latin typeface="Arial"/>
                <a:cs typeface="Arial"/>
              </a:rPr>
              <a:t>lesser than the </a:t>
            </a:r>
            <a:r>
              <a:rPr sz="2700" spc="-5" dirty="0">
                <a:latin typeface="Arial"/>
                <a:cs typeface="Arial"/>
              </a:rPr>
              <a:t>theoretical discharge. In </a:t>
            </a:r>
            <a:r>
              <a:rPr sz="2700" dirty="0">
                <a:latin typeface="Arial"/>
                <a:cs typeface="Arial"/>
              </a:rPr>
              <a:t>case  </a:t>
            </a:r>
            <a:r>
              <a:rPr sz="2700" spc="-5" dirty="0">
                <a:latin typeface="Arial"/>
                <a:cs typeface="Arial"/>
              </a:rPr>
              <a:t>of a reciprocating pump with long suction  pipe, </a:t>
            </a:r>
            <a:r>
              <a:rPr sz="2700" dirty="0">
                <a:latin typeface="Arial"/>
                <a:cs typeface="Arial"/>
              </a:rPr>
              <a:t>short </a:t>
            </a:r>
            <a:r>
              <a:rPr sz="2700" spc="-5" dirty="0">
                <a:latin typeface="Arial"/>
                <a:cs typeface="Arial"/>
              </a:rPr>
              <a:t>delivery pipe and running at high  speed, inertia </a:t>
            </a:r>
            <a:r>
              <a:rPr sz="2700" dirty="0">
                <a:latin typeface="Arial"/>
                <a:cs typeface="Arial"/>
              </a:rPr>
              <a:t>force </a:t>
            </a:r>
            <a:r>
              <a:rPr sz="2700" spc="-5" dirty="0">
                <a:latin typeface="Arial"/>
                <a:cs typeface="Arial"/>
              </a:rPr>
              <a:t>in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suction pipe  becomes large as compared </a:t>
            </a:r>
            <a:r>
              <a:rPr sz="2700" dirty="0">
                <a:latin typeface="Arial"/>
                <a:cs typeface="Arial"/>
              </a:rPr>
              <a:t>to the </a:t>
            </a:r>
            <a:r>
              <a:rPr sz="2700" spc="-5" dirty="0">
                <a:latin typeface="Arial"/>
                <a:cs typeface="Arial"/>
              </a:rPr>
              <a:t>pressure  </a:t>
            </a:r>
            <a:r>
              <a:rPr sz="2700" dirty="0">
                <a:latin typeface="Arial"/>
                <a:cs typeface="Arial"/>
              </a:rPr>
              <a:t>force </a:t>
            </a:r>
            <a:r>
              <a:rPr sz="2700" spc="-5" dirty="0">
                <a:latin typeface="Arial"/>
                <a:cs typeface="Arial"/>
              </a:rPr>
              <a:t>on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outside of delivery </a:t>
            </a:r>
            <a:r>
              <a:rPr sz="2700" dirty="0">
                <a:latin typeface="Arial"/>
                <a:cs typeface="Arial"/>
              </a:rPr>
              <a:t>valve. </a:t>
            </a:r>
            <a:r>
              <a:rPr sz="2700" spc="-5" dirty="0">
                <a:latin typeface="Arial"/>
                <a:cs typeface="Arial"/>
              </a:rPr>
              <a:t>This  opens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delivery valve even before </a:t>
            </a:r>
            <a:r>
              <a:rPr sz="2700" dirty="0">
                <a:latin typeface="Arial"/>
                <a:cs typeface="Arial"/>
              </a:rPr>
              <a:t>the  piston </a:t>
            </a:r>
            <a:r>
              <a:rPr sz="2700" spc="-10" dirty="0">
                <a:latin typeface="Arial"/>
                <a:cs typeface="Arial"/>
              </a:rPr>
              <a:t>has </a:t>
            </a:r>
            <a:r>
              <a:rPr sz="2700" spc="-5" dirty="0">
                <a:latin typeface="Arial"/>
                <a:cs typeface="Arial"/>
              </a:rPr>
              <a:t>completed </a:t>
            </a:r>
            <a:r>
              <a:rPr sz="2700" dirty="0">
                <a:latin typeface="Arial"/>
                <a:cs typeface="Arial"/>
              </a:rPr>
              <a:t>its </a:t>
            </a:r>
            <a:r>
              <a:rPr sz="2700" spc="-5" dirty="0">
                <a:latin typeface="Arial"/>
                <a:cs typeface="Arial"/>
              </a:rPr>
              <a:t>suction stroke. Thus  some of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water </a:t>
            </a:r>
            <a:r>
              <a:rPr sz="2700" spc="-10" dirty="0">
                <a:latin typeface="Arial"/>
                <a:cs typeface="Arial"/>
              </a:rPr>
              <a:t>is </a:t>
            </a:r>
            <a:r>
              <a:rPr sz="2700" spc="-5" dirty="0">
                <a:latin typeface="Arial"/>
                <a:cs typeface="Arial"/>
              </a:rPr>
              <a:t>pushed into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delivery  pipe before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delivery stroke </a:t>
            </a:r>
            <a:r>
              <a:rPr sz="2700" spc="-10" dirty="0">
                <a:latin typeface="Arial"/>
                <a:cs typeface="Arial"/>
              </a:rPr>
              <a:t>is </a:t>
            </a:r>
            <a:r>
              <a:rPr sz="2700" spc="-5" dirty="0">
                <a:latin typeface="Arial"/>
                <a:cs typeface="Arial"/>
              </a:rPr>
              <a:t>actually  commenced. This way </a:t>
            </a:r>
            <a:r>
              <a:rPr sz="2700" dirty="0">
                <a:latin typeface="Arial"/>
                <a:cs typeface="Arial"/>
              </a:rPr>
              <a:t>the actual </a:t>
            </a:r>
            <a:r>
              <a:rPr sz="2700" spc="-5" dirty="0">
                <a:latin typeface="Arial"/>
                <a:cs typeface="Arial"/>
              </a:rPr>
              <a:t>discharge  becomes more than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theoretical  </a:t>
            </a:r>
            <a:r>
              <a:rPr sz="2700" dirty="0">
                <a:latin typeface="Arial"/>
                <a:cs typeface="Arial"/>
              </a:rPr>
              <a:t>discharge.</a:t>
            </a:r>
            <a:endParaRPr sz="2700">
              <a:latin typeface="Arial"/>
              <a:cs typeface="Arial"/>
            </a:endParaRPr>
          </a:p>
          <a:p>
            <a:pPr marL="295910" marR="7620" indent="-283845" algn="just">
              <a:lnSpc>
                <a:spcPts val="2590"/>
              </a:lnSpc>
              <a:spcBef>
                <a:spcPts val="580"/>
              </a:spcBef>
              <a:buClr>
                <a:srgbClr val="3891A7"/>
              </a:buClr>
              <a:buSzPct val="79629"/>
              <a:buChar char=""/>
              <a:tabLst>
                <a:tab pos="296545" algn="l"/>
              </a:tabLst>
            </a:pPr>
            <a:r>
              <a:rPr sz="2700" spc="-5" dirty="0">
                <a:latin typeface="Arial"/>
                <a:cs typeface="Arial"/>
              </a:rPr>
              <a:t>Thus co-efficient of </a:t>
            </a:r>
            <a:r>
              <a:rPr sz="2700" dirty="0">
                <a:latin typeface="Arial"/>
                <a:cs typeface="Arial"/>
              </a:rPr>
              <a:t>discharge </a:t>
            </a:r>
            <a:r>
              <a:rPr sz="2700" spc="-5" dirty="0">
                <a:latin typeface="Arial"/>
                <a:cs typeface="Arial"/>
              </a:rPr>
              <a:t>increases </a:t>
            </a:r>
            <a:r>
              <a:rPr sz="2700" spc="-100" dirty="0">
                <a:latin typeface="Arial"/>
                <a:cs typeface="Arial"/>
              </a:rPr>
              <a:t>from  </a:t>
            </a:r>
            <a:r>
              <a:rPr sz="2700" spc="-5" dirty="0">
                <a:latin typeface="Arial"/>
                <a:cs typeface="Arial"/>
              </a:rPr>
              <a:t>one and </a:t>
            </a:r>
            <a:r>
              <a:rPr sz="2700" dirty="0">
                <a:latin typeface="Arial"/>
                <a:cs typeface="Arial"/>
              </a:rPr>
              <a:t>the slip </a:t>
            </a:r>
            <a:r>
              <a:rPr sz="2700" spc="-5" dirty="0">
                <a:latin typeface="Arial"/>
                <a:cs typeface="Arial"/>
              </a:rPr>
              <a:t>becomes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negative.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8844" y="475234"/>
            <a:ext cx="7424420" cy="542798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520065" marR="55880" indent="-457200">
              <a:lnSpc>
                <a:spcPct val="80000"/>
              </a:lnSpc>
              <a:spcBef>
                <a:spcPts val="745"/>
              </a:spcBef>
            </a:pPr>
            <a:r>
              <a:rPr sz="2700" spc="-5" dirty="0">
                <a:latin typeface="Arial"/>
                <a:cs typeface="Arial"/>
              </a:rPr>
              <a:t>Problem-1: </a:t>
            </a:r>
            <a:r>
              <a:rPr sz="2700" dirty="0">
                <a:latin typeface="Arial"/>
                <a:cs typeface="Arial"/>
              </a:rPr>
              <a:t>A single-acting reciprocating </a:t>
            </a:r>
            <a:r>
              <a:rPr sz="2700" spc="-5" dirty="0">
                <a:latin typeface="Arial"/>
                <a:cs typeface="Arial"/>
              </a:rPr>
              <a:t>pump  </a:t>
            </a:r>
            <a:r>
              <a:rPr sz="2700" dirty="0">
                <a:latin typeface="Arial"/>
                <a:cs typeface="Arial"/>
              </a:rPr>
              <a:t>discharge </a:t>
            </a:r>
            <a:r>
              <a:rPr sz="2700" spc="-5" dirty="0">
                <a:latin typeface="Arial"/>
                <a:cs typeface="Arial"/>
              </a:rPr>
              <a:t>0.018 m</a:t>
            </a:r>
            <a:r>
              <a:rPr sz="2700" spc="-7" baseline="24691" dirty="0">
                <a:latin typeface="Arial"/>
                <a:cs typeface="Arial"/>
              </a:rPr>
              <a:t>3 </a:t>
            </a:r>
            <a:r>
              <a:rPr sz="2700" dirty="0">
                <a:latin typeface="Arial"/>
                <a:cs typeface="Arial"/>
              </a:rPr>
              <a:t>/s of </a:t>
            </a:r>
            <a:r>
              <a:rPr sz="2700" spc="-5" dirty="0">
                <a:latin typeface="Arial"/>
                <a:cs typeface="Arial"/>
              </a:rPr>
              <a:t>water per </a:t>
            </a:r>
            <a:r>
              <a:rPr sz="2700" dirty="0">
                <a:latin typeface="Arial"/>
                <a:cs typeface="Arial"/>
              </a:rPr>
              <a:t>second  </a:t>
            </a:r>
            <a:r>
              <a:rPr sz="2700" spc="-5" dirty="0">
                <a:latin typeface="Arial"/>
                <a:cs typeface="Arial"/>
              </a:rPr>
              <a:t>when running </a:t>
            </a:r>
            <a:r>
              <a:rPr sz="2700" dirty="0">
                <a:latin typeface="Arial"/>
                <a:cs typeface="Arial"/>
              </a:rPr>
              <a:t>at </a:t>
            </a:r>
            <a:r>
              <a:rPr sz="2700" spc="-5" dirty="0">
                <a:latin typeface="Arial"/>
                <a:cs typeface="Arial"/>
              </a:rPr>
              <a:t>60 rpm. </a:t>
            </a:r>
            <a:r>
              <a:rPr sz="2700" dirty="0">
                <a:latin typeface="Arial"/>
                <a:cs typeface="Arial"/>
              </a:rPr>
              <a:t>Stroke </a:t>
            </a:r>
            <a:r>
              <a:rPr sz="2700" spc="-5" dirty="0">
                <a:latin typeface="Arial"/>
                <a:cs typeface="Arial"/>
              </a:rPr>
              <a:t>length is 50  </a:t>
            </a:r>
            <a:r>
              <a:rPr sz="2700" dirty="0">
                <a:latin typeface="Arial"/>
                <a:cs typeface="Arial"/>
              </a:rPr>
              <a:t>cm </a:t>
            </a:r>
            <a:r>
              <a:rPr sz="2700" spc="-5" dirty="0">
                <a:latin typeface="Arial"/>
                <a:cs typeface="Arial"/>
              </a:rPr>
              <a:t>and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diameter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5" dirty="0">
                <a:latin typeface="Arial"/>
                <a:cs typeface="Arial"/>
              </a:rPr>
              <a:t>the piston is 22 </a:t>
            </a:r>
            <a:r>
              <a:rPr sz="2700" dirty="0">
                <a:latin typeface="Arial"/>
                <a:cs typeface="Arial"/>
              </a:rPr>
              <a:t>cm. If  the total lift is 15 m,</a:t>
            </a:r>
            <a:r>
              <a:rPr sz="2700" spc="-5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determine:</a:t>
            </a:r>
            <a:endParaRPr sz="2700">
              <a:latin typeface="Arial"/>
              <a:cs typeface="Arial"/>
            </a:endParaRPr>
          </a:p>
          <a:p>
            <a:pPr marL="913765" indent="-394335">
              <a:lnSpc>
                <a:spcPts val="2270"/>
              </a:lnSpc>
              <a:buAutoNum type="alphaLcParenR"/>
              <a:tabLst>
                <a:tab pos="914400" algn="l"/>
              </a:tabLst>
            </a:pPr>
            <a:r>
              <a:rPr sz="2700" spc="-5" dirty="0">
                <a:latin typeface="Arial"/>
                <a:cs typeface="Arial"/>
              </a:rPr>
              <a:t>Theoretical discharge </a:t>
            </a:r>
            <a:r>
              <a:rPr sz="2700" dirty="0">
                <a:latin typeface="Arial"/>
                <a:cs typeface="Arial"/>
              </a:rPr>
              <a:t>of the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pump</a:t>
            </a:r>
            <a:endParaRPr sz="2700">
              <a:latin typeface="Arial"/>
              <a:cs typeface="Arial"/>
            </a:endParaRPr>
          </a:p>
          <a:p>
            <a:pPr marL="920750" indent="-401320">
              <a:lnSpc>
                <a:spcPts val="2590"/>
              </a:lnSpc>
              <a:buAutoNum type="alphaLcParenR"/>
              <a:tabLst>
                <a:tab pos="921385" algn="l"/>
              </a:tabLst>
            </a:pPr>
            <a:r>
              <a:rPr sz="2700" spc="-5" dirty="0">
                <a:latin typeface="Arial"/>
                <a:cs typeface="Arial"/>
              </a:rPr>
              <a:t>Slip and percentage slip </a:t>
            </a:r>
            <a:r>
              <a:rPr sz="2700" dirty="0">
                <a:latin typeface="Arial"/>
                <a:cs typeface="Arial"/>
              </a:rPr>
              <a:t>of the </a:t>
            </a:r>
            <a:r>
              <a:rPr sz="2700" spc="-5" dirty="0">
                <a:latin typeface="Arial"/>
                <a:cs typeface="Arial"/>
              </a:rPr>
              <a:t>pump</a:t>
            </a:r>
            <a:endParaRPr sz="2700">
              <a:latin typeface="Arial"/>
              <a:cs typeface="Arial"/>
            </a:endParaRPr>
          </a:p>
          <a:p>
            <a:pPr marL="901065" indent="-381635">
              <a:lnSpc>
                <a:spcPts val="2590"/>
              </a:lnSpc>
              <a:buAutoNum type="alphaLcParenR"/>
              <a:tabLst>
                <a:tab pos="901700" algn="l"/>
              </a:tabLst>
            </a:pPr>
            <a:r>
              <a:rPr sz="2700" spc="-5" dirty="0">
                <a:latin typeface="Arial"/>
                <a:cs typeface="Arial"/>
              </a:rPr>
              <a:t>Co-efficient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2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discharge</a:t>
            </a:r>
            <a:endParaRPr sz="2700">
              <a:latin typeface="Arial"/>
              <a:cs typeface="Arial"/>
            </a:endParaRPr>
          </a:p>
          <a:p>
            <a:pPr marL="520065" marR="1408430">
              <a:lnSpc>
                <a:spcPct val="80000"/>
              </a:lnSpc>
              <a:spcBef>
                <a:spcPts val="325"/>
              </a:spcBef>
              <a:buAutoNum type="alphaLcParenR"/>
              <a:tabLst>
                <a:tab pos="921385" algn="l"/>
              </a:tabLst>
            </a:pPr>
            <a:r>
              <a:rPr sz="2700" spc="-5" dirty="0">
                <a:latin typeface="Arial"/>
                <a:cs typeface="Arial"/>
              </a:rPr>
              <a:t>Power required running </a:t>
            </a:r>
            <a:r>
              <a:rPr sz="2700" dirty="0">
                <a:latin typeface="Arial"/>
                <a:cs typeface="Arial"/>
              </a:rPr>
              <a:t>the </a:t>
            </a:r>
            <a:r>
              <a:rPr sz="2700" spc="-5" dirty="0">
                <a:latin typeface="Arial"/>
                <a:cs typeface="Arial"/>
              </a:rPr>
              <a:t>pump  </a:t>
            </a:r>
            <a:r>
              <a:rPr sz="2700" dirty="0">
                <a:latin typeface="Arial"/>
                <a:cs typeface="Arial"/>
              </a:rPr>
              <a:t>Solution:</a:t>
            </a:r>
            <a:endParaRPr sz="2700">
              <a:latin typeface="Arial"/>
              <a:cs typeface="Arial"/>
            </a:endParaRPr>
          </a:p>
          <a:p>
            <a:pPr marL="335915">
              <a:lnSpc>
                <a:spcPts val="3170"/>
              </a:lnSpc>
            </a:pPr>
            <a:r>
              <a:rPr sz="2700" spc="-5" dirty="0">
                <a:latin typeface="Arial"/>
                <a:cs typeface="Arial"/>
              </a:rPr>
              <a:t>L </a:t>
            </a:r>
            <a:r>
              <a:rPr sz="2700" dirty="0">
                <a:latin typeface="Arial"/>
                <a:cs typeface="Arial"/>
              </a:rPr>
              <a:t>= 0.5</a:t>
            </a:r>
            <a:r>
              <a:rPr sz="2700" spc="-114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</a:t>
            </a:r>
            <a:endParaRPr sz="2700">
              <a:latin typeface="Arial"/>
              <a:cs typeface="Arial"/>
            </a:endParaRPr>
          </a:p>
          <a:p>
            <a:pPr marL="430530" marR="4471670" indent="-94615">
              <a:lnSpc>
                <a:spcPts val="3190"/>
              </a:lnSpc>
              <a:spcBef>
                <a:spcPts val="125"/>
              </a:spcBef>
              <a:tabLst>
                <a:tab pos="1311275" algn="l"/>
              </a:tabLst>
            </a:pPr>
            <a:r>
              <a:rPr sz="2700" spc="-5" dirty="0">
                <a:latin typeface="Arial"/>
                <a:cs typeface="Arial"/>
              </a:rPr>
              <a:t>Q</a:t>
            </a:r>
            <a:r>
              <a:rPr sz="2700" spc="-7" baseline="-20061" dirty="0">
                <a:latin typeface="Arial"/>
                <a:cs typeface="Arial"/>
              </a:rPr>
              <a:t>a</a:t>
            </a:r>
            <a:r>
              <a:rPr sz="2700" spc="375" baseline="-20061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=	</a:t>
            </a:r>
            <a:r>
              <a:rPr sz="2700" spc="-5" dirty="0">
                <a:latin typeface="Arial"/>
                <a:cs typeface="Arial"/>
              </a:rPr>
              <a:t>0.018m</a:t>
            </a:r>
            <a:r>
              <a:rPr sz="2700" spc="-7" baseline="24691" dirty="0">
                <a:latin typeface="Arial"/>
                <a:cs typeface="Arial"/>
              </a:rPr>
              <a:t>3 </a:t>
            </a:r>
            <a:r>
              <a:rPr sz="2700" spc="5" dirty="0">
                <a:latin typeface="Arial"/>
                <a:cs typeface="Arial"/>
              </a:rPr>
              <a:t>/s  </a:t>
            </a:r>
            <a:r>
              <a:rPr sz="2700" spc="-5" dirty="0">
                <a:latin typeface="Arial"/>
                <a:cs typeface="Arial"/>
              </a:rPr>
              <a:t>D </a:t>
            </a:r>
            <a:r>
              <a:rPr sz="2700" dirty="0">
                <a:latin typeface="Arial"/>
                <a:cs typeface="Arial"/>
              </a:rPr>
              <a:t>= </a:t>
            </a:r>
            <a:r>
              <a:rPr sz="2700" spc="-5" dirty="0">
                <a:latin typeface="Arial"/>
                <a:cs typeface="Arial"/>
              </a:rPr>
              <a:t>0.22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</a:t>
            </a:r>
            <a:endParaRPr sz="2700">
              <a:latin typeface="Arial"/>
              <a:cs typeface="Arial"/>
            </a:endParaRPr>
          </a:p>
          <a:p>
            <a:pPr marL="430530" marR="5280025">
              <a:lnSpc>
                <a:spcPts val="3190"/>
              </a:lnSpc>
              <a:spcBef>
                <a:spcPts val="5"/>
              </a:spcBef>
            </a:pPr>
            <a:r>
              <a:rPr sz="2700" spc="-5" dirty="0">
                <a:latin typeface="Arial"/>
                <a:cs typeface="Arial"/>
              </a:rPr>
              <a:t>N </a:t>
            </a:r>
            <a:r>
              <a:rPr sz="2700" dirty="0">
                <a:latin typeface="Arial"/>
                <a:cs typeface="Arial"/>
              </a:rPr>
              <a:t>= </a:t>
            </a:r>
            <a:r>
              <a:rPr sz="2700" spc="-5" dirty="0">
                <a:latin typeface="Arial"/>
                <a:cs typeface="Arial"/>
              </a:rPr>
              <a:t>60</a:t>
            </a:r>
            <a:r>
              <a:rPr sz="2700" spc="-8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rpm  </a:t>
            </a:r>
            <a:r>
              <a:rPr sz="2700" spc="-5" dirty="0">
                <a:latin typeface="Arial"/>
                <a:cs typeface="Arial"/>
              </a:rPr>
              <a:t>H</a:t>
            </a:r>
            <a:r>
              <a:rPr sz="2700" spc="-7" baseline="-20061" dirty="0">
                <a:latin typeface="Arial"/>
                <a:cs typeface="Arial"/>
              </a:rPr>
              <a:t>st </a:t>
            </a:r>
            <a:r>
              <a:rPr sz="2700" dirty="0">
                <a:latin typeface="Arial"/>
                <a:cs typeface="Arial"/>
              </a:rPr>
              <a:t>= </a:t>
            </a:r>
            <a:r>
              <a:rPr sz="2700" spc="-5" dirty="0">
                <a:latin typeface="Arial"/>
                <a:cs typeface="Arial"/>
              </a:rPr>
              <a:t>15</a:t>
            </a:r>
            <a:r>
              <a:rPr sz="2700" spc="-30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958341"/>
            <a:ext cx="44399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>
                <a:solidFill>
                  <a:srgbClr val="04607A"/>
                </a:solidFill>
              </a:rPr>
              <a:t>CONSTRUCTION</a:t>
            </a:r>
            <a:endParaRPr sz="4500"/>
          </a:p>
        </p:txBody>
      </p:sp>
      <p:sp>
        <p:nvSpPr>
          <p:cNvPr id="9" name="object 9"/>
          <p:cNvSpPr txBox="1"/>
          <p:nvPr/>
        </p:nvSpPr>
        <p:spPr>
          <a:xfrm>
            <a:off x="691387" y="1602898"/>
            <a:ext cx="2340610" cy="432181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74015" indent="-361950">
              <a:lnSpc>
                <a:spcPct val="100000"/>
              </a:lnSpc>
              <a:spcBef>
                <a:spcPts val="785"/>
              </a:spcBef>
              <a:buClr>
                <a:srgbClr val="0AD0D9"/>
              </a:buClr>
              <a:buSzPct val="94230"/>
              <a:buFont typeface="Wingdings"/>
              <a:buChar char=""/>
              <a:tabLst>
                <a:tab pos="374650" algn="l"/>
              </a:tabLst>
            </a:pPr>
            <a:r>
              <a:rPr sz="2600" dirty="0">
                <a:latin typeface="Times New Roman"/>
                <a:cs typeface="Times New Roman"/>
              </a:rPr>
              <a:t>Sump</a:t>
            </a:r>
            <a:endParaRPr sz="2600">
              <a:latin typeface="Times New Roman"/>
              <a:cs typeface="Times New Roman"/>
            </a:endParaRPr>
          </a:p>
          <a:p>
            <a:pPr marL="374015" indent="-361950">
              <a:lnSpc>
                <a:spcPct val="100000"/>
              </a:lnSpc>
              <a:spcBef>
                <a:spcPts val="690"/>
              </a:spcBef>
              <a:buClr>
                <a:srgbClr val="0AD0D9"/>
              </a:buClr>
              <a:buSzPct val="94230"/>
              <a:buFont typeface="Wingdings"/>
              <a:buChar char=""/>
              <a:tabLst>
                <a:tab pos="374650" algn="l"/>
              </a:tabLst>
            </a:pPr>
            <a:r>
              <a:rPr sz="2600" spc="-5" dirty="0">
                <a:latin typeface="Times New Roman"/>
                <a:cs typeface="Times New Roman"/>
              </a:rPr>
              <a:t>Strainer</a:t>
            </a:r>
            <a:endParaRPr sz="2600">
              <a:latin typeface="Times New Roman"/>
              <a:cs typeface="Times New Roman"/>
            </a:endParaRPr>
          </a:p>
          <a:p>
            <a:pPr marL="374015" indent="-36195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"/>
              <a:tabLst>
                <a:tab pos="374650" algn="l"/>
              </a:tabLst>
            </a:pPr>
            <a:r>
              <a:rPr sz="2600" dirty="0">
                <a:latin typeface="Times New Roman"/>
                <a:cs typeface="Times New Roman"/>
              </a:rPr>
              <a:t>Foot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valve</a:t>
            </a:r>
            <a:endParaRPr sz="26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"/>
              <a:buChar char=""/>
              <a:tabLst>
                <a:tab pos="368300" algn="l"/>
              </a:tabLst>
            </a:pPr>
            <a:r>
              <a:rPr sz="2600" spc="-60" dirty="0">
                <a:latin typeface="Times New Roman"/>
                <a:cs typeface="Times New Roman"/>
              </a:rPr>
              <a:t>Vanes</a:t>
            </a:r>
            <a:endParaRPr sz="2600">
              <a:latin typeface="Times New Roman"/>
              <a:cs typeface="Times New Roman"/>
            </a:endParaRPr>
          </a:p>
          <a:p>
            <a:pPr marL="374015" indent="-36195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"/>
              <a:buChar char=""/>
              <a:tabLst>
                <a:tab pos="374650" algn="l"/>
              </a:tabLst>
            </a:pPr>
            <a:r>
              <a:rPr sz="2600" spc="-5" dirty="0">
                <a:latin typeface="Times New Roman"/>
                <a:cs typeface="Times New Roman"/>
              </a:rPr>
              <a:t>Impeller</a:t>
            </a:r>
            <a:endParaRPr sz="2600">
              <a:latin typeface="Times New Roman"/>
              <a:cs typeface="Times New Roman"/>
            </a:endParaRPr>
          </a:p>
          <a:p>
            <a:pPr marL="374015" indent="-36195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"/>
              <a:buChar char=""/>
              <a:tabLst>
                <a:tab pos="374650" algn="l"/>
              </a:tabLst>
            </a:pPr>
            <a:r>
              <a:rPr sz="2600" dirty="0">
                <a:latin typeface="Times New Roman"/>
                <a:cs typeface="Times New Roman"/>
              </a:rPr>
              <a:t>Suction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pipe</a:t>
            </a:r>
            <a:endParaRPr sz="2600">
              <a:latin typeface="Times New Roman"/>
              <a:cs typeface="Times New Roman"/>
            </a:endParaRPr>
          </a:p>
          <a:p>
            <a:pPr marL="374015" indent="-36195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"/>
              <a:tabLst>
                <a:tab pos="374650" algn="l"/>
              </a:tabLst>
            </a:pPr>
            <a:r>
              <a:rPr sz="2600" dirty="0">
                <a:latin typeface="Times New Roman"/>
                <a:cs typeface="Times New Roman"/>
              </a:rPr>
              <a:t>Delivery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pipe</a:t>
            </a:r>
            <a:endParaRPr sz="2600">
              <a:latin typeface="Times New Roman"/>
              <a:cs typeface="Times New Roman"/>
            </a:endParaRPr>
          </a:p>
          <a:p>
            <a:pPr marL="374015" indent="-36195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"/>
              <a:tabLst>
                <a:tab pos="374650" algn="l"/>
              </a:tabLst>
            </a:pPr>
            <a:r>
              <a:rPr sz="2600" dirty="0">
                <a:latin typeface="Times New Roman"/>
                <a:cs typeface="Times New Roman"/>
              </a:rPr>
              <a:t>Casing</a:t>
            </a:r>
            <a:endParaRPr sz="2600">
              <a:latin typeface="Times New Roman"/>
              <a:cs typeface="Times New Roman"/>
            </a:endParaRPr>
          </a:p>
          <a:p>
            <a:pPr marL="374015" indent="-36195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"/>
              <a:buChar char=""/>
              <a:tabLst>
                <a:tab pos="374650" algn="l"/>
              </a:tabLst>
            </a:pPr>
            <a:r>
              <a:rPr sz="2600" dirty="0">
                <a:latin typeface="Times New Roman"/>
                <a:cs typeface="Times New Roman"/>
              </a:rPr>
              <a:t>Delivery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valve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57600" y="1676400"/>
            <a:ext cx="4946903" cy="457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140" y="204927"/>
            <a:ext cx="15093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0000"/>
                </a:solidFill>
              </a:rPr>
              <a:t>Solution: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334769" y="693165"/>
            <a:ext cx="4914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(a)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5250" y="1616052"/>
            <a:ext cx="6696709" cy="44380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430"/>
              </a:spcBef>
            </a:pPr>
            <a:r>
              <a:rPr sz="3000" spc="-5" dirty="0">
                <a:latin typeface="Arial"/>
                <a:cs typeface="Arial"/>
              </a:rPr>
              <a:t>Q</a:t>
            </a:r>
            <a:r>
              <a:rPr sz="3000" spc="-7" baseline="-20833" dirty="0">
                <a:latin typeface="Arial"/>
                <a:cs typeface="Arial"/>
              </a:rPr>
              <a:t>th </a:t>
            </a:r>
            <a:r>
              <a:rPr sz="3000" dirty="0">
                <a:latin typeface="Arial"/>
                <a:cs typeface="Arial"/>
              </a:rPr>
              <a:t>=</a:t>
            </a:r>
            <a:r>
              <a:rPr sz="3000" spc="-26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(π/4)x(0.22)</a:t>
            </a:r>
            <a:r>
              <a:rPr sz="3000" spc="-30" baseline="25000" dirty="0">
                <a:latin typeface="Arial"/>
                <a:cs typeface="Arial"/>
              </a:rPr>
              <a:t>2</a:t>
            </a:r>
            <a:r>
              <a:rPr sz="3000" spc="-20" dirty="0">
                <a:latin typeface="Arial"/>
                <a:cs typeface="Arial"/>
              </a:rPr>
              <a:t>x(0.5x60/60)</a:t>
            </a:r>
            <a:endParaRPr sz="30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325"/>
              </a:spcBef>
              <a:tabLst>
                <a:tab pos="2301240" algn="l"/>
              </a:tabLst>
            </a:pPr>
            <a:r>
              <a:rPr sz="3000" spc="-10" dirty="0">
                <a:latin typeface="Arial"/>
                <a:cs typeface="Arial"/>
              </a:rPr>
              <a:t>Q</a:t>
            </a:r>
            <a:r>
              <a:rPr sz="3000" spc="-15" baseline="-20833" dirty="0">
                <a:latin typeface="Arial"/>
                <a:cs typeface="Arial"/>
              </a:rPr>
              <a:t>th</a:t>
            </a:r>
            <a:r>
              <a:rPr sz="3000" spc="434" baseline="-20833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= </a:t>
            </a:r>
            <a:r>
              <a:rPr sz="3000" b="1" spc="-5" dirty="0">
                <a:latin typeface="Arial"/>
                <a:cs typeface="Arial"/>
              </a:rPr>
              <a:t>0.019	</a:t>
            </a:r>
            <a:r>
              <a:rPr sz="3000" b="1" dirty="0">
                <a:latin typeface="Arial"/>
                <a:cs typeface="Arial"/>
              </a:rPr>
              <a:t>m</a:t>
            </a:r>
            <a:r>
              <a:rPr sz="3000" b="1" baseline="25000" dirty="0">
                <a:latin typeface="Arial"/>
                <a:cs typeface="Arial"/>
              </a:rPr>
              <a:t>3</a:t>
            </a:r>
            <a:r>
              <a:rPr sz="3000" b="1" spc="270" baseline="25000" dirty="0">
                <a:latin typeface="Arial"/>
                <a:cs typeface="Arial"/>
              </a:rPr>
              <a:t> </a:t>
            </a:r>
            <a:r>
              <a:rPr sz="3000" b="1" spc="-15" dirty="0">
                <a:latin typeface="Arial"/>
                <a:cs typeface="Arial"/>
              </a:rPr>
              <a:t>/s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3000" spc="-5" dirty="0">
                <a:latin typeface="Arial"/>
                <a:cs typeface="Arial"/>
              </a:rPr>
              <a:t>(b) </a:t>
            </a:r>
            <a:r>
              <a:rPr sz="3000" dirty="0">
                <a:latin typeface="Arial"/>
                <a:cs typeface="Arial"/>
              </a:rPr>
              <a:t>Slip = </a:t>
            </a:r>
            <a:r>
              <a:rPr sz="3000" spc="-10" dirty="0">
                <a:latin typeface="Arial"/>
                <a:cs typeface="Arial"/>
              </a:rPr>
              <a:t>Q</a:t>
            </a:r>
            <a:r>
              <a:rPr sz="3000" spc="-15" baseline="-20833" dirty="0">
                <a:latin typeface="Arial"/>
                <a:cs typeface="Arial"/>
              </a:rPr>
              <a:t>th  </a:t>
            </a:r>
            <a:r>
              <a:rPr sz="3000" dirty="0">
                <a:latin typeface="Arial"/>
                <a:cs typeface="Arial"/>
              </a:rPr>
              <a:t>-</a:t>
            </a:r>
            <a:r>
              <a:rPr sz="3000" spc="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Q</a:t>
            </a:r>
            <a:r>
              <a:rPr sz="3000" spc="-7" baseline="-20833" dirty="0">
                <a:latin typeface="Arial"/>
                <a:cs typeface="Arial"/>
              </a:rPr>
              <a:t>a</a:t>
            </a:r>
            <a:endParaRPr sz="3000" baseline="-20833">
              <a:latin typeface="Arial"/>
              <a:cs typeface="Arial"/>
            </a:endParaRPr>
          </a:p>
          <a:p>
            <a:pPr marL="1045844">
              <a:lnSpc>
                <a:spcPct val="100000"/>
              </a:lnSpc>
              <a:spcBef>
                <a:spcPts val="240"/>
              </a:spcBef>
            </a:pPr>
            <a:r>
              <a:rPr sz="3000" dirty="0">
                <a:latin typeface="Arial"/>
                <a:cs typeface="Arial"/>
              </a:rPr>
              <a:t>Slip = </a:t>
            </a:r>
            <a:r>
              <a:rPr sz="3000" spc="-5" dirty="0">
                <a:latin typeface="Arial"/>
                <a:cs typeface="Arial"/>
              </a:rPr>
              <a:t>0.019 </a:t>
            </a:r>
            <a:r>
              <a:rPr sz="3000" dirty="0">
                <a:latin typeface="Arial"/>
                <a:cs typeface="Arial"/>
              </a:rPr>
              <a:t>–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0.018</a:t>
            </a:r>
            <a:endParaRPr sz="3000">
              <a:latin typeface="Arial"/>
              <a:cs typeface="Arial"/>
            </a:endParaRPr>
          </a:p>
          <a:p>
            <a:pPr marL="1452880">
              <a:lnSpc>
                <a:spcPct val="100000"/>
              </a:lnSpc>
              <a:spcBef>
                <a:spcPts val="240"/>
              </a:spcBef>
            </a:pPr>
            <a:r>
              <a:rPr sz="3000" b="1" dirty="0">
                <a:latin typeface="Arial"/>
                <a:cs typeface="Arial"/>
              </a:rPr>
              <a:t>= </a:t>
            </a:r>
            <a:r>
              <a:rPr sz="3000" b="1" spc="-5" dirty="0">
                <a:latin typeface="Arial"/>
                <a:cs typeface="Arial"/>
              </a:rPr>
              <a:t>0.001 m</a:t>
            </a:r>
            <a:r>
              <a:rPr sz="3000" b="1" spc="-7" baseline="25000" dirty="0">
                <a:latin typeface="Arial"/>
                <a:cs typeface="Arial"/>
              </a:rPr>
              <a:t>3</a:t>
            </a:r>
            <a:r>
              <a:rPr sz="3000" b="1" spc="390" baseline="25000" dirty="0">
                <a:latin typeface="Arial"/>
                <a:cs typeface="Arial"/>
              </a:rPr>
              <a:t> </a:t>
            </a:r>
            <a:r>
              <a:rPr sz="3000" b="1" spc="-15" dirty="0">
                <a:latin typeface="Arial"/>
                <a:cs typeface="Arial"/>
              </a:rPr>
              <a:t>/s</a:t>
            </a:r>
            <a:endParaRPr sz="300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  <a:spcBef>
                <a:spcPts val="240"/>
              </a:spcBef>
            </a:pPr>
            <a:r>
              <a:rPr sz="3000" spc="-5" dirty="0">
                <a:latin typeface="Arial"/>
                <a:cs typeface="Arial"/>
              </a:rPr>
              <a:t>Percentage </a:t>
            </a:r>
            <a:r>
              <a:rPr sz="3000" dirty="0">
                <a:latin typeface="Arial"/>
                <a:cs typeface="Arial"/>
              </a:rPr>
              <a:t>slip = </a:t>
            </a:r>
            <a:r>
              <a:rPr sz="3000" spc="-5" dirty="0">
                <a:latin typeface="Arial"/>
                <a:cs typeface="Arial"/>
              </a:rPr>
              <a:t>(Q</a:t>
            </a:r>
            <a:r>
              <a:rPr sz="3000" spc="-7" baseline="-20833" dirty="0">
                <a:latin typeface="Arial"/>
                <a:cs typeface="Arial"/>
              </a:rPr>
              <a:t>th </a:t>
            </a:r>
            <a:r>
              <a:rPr sz="3000" dirty="0">
                <a:latin typeface="Arial"/>
                <a:cs typeface="Arial"/>
              </a:rPr>
              <a:t>- </a:t>
            </a:r>
            <a:r>
              <a:rPr sz="3000" spc="-5" dirty="0">
                <a:latin typeface="Arial"/>
                <a:cs typeface="Arial"/>
              </a:rPr>
              <a:t>Q</a:t>
            </a:r>
            <a:r>
              <a:rPr sz="3000" spc="-7" baseline="-20833" dirty="0">
                <a:latin typeface="Arial"/>
                <a:cs typeface="Arial"/>
              </a:rPr>
              <a:t>a</a:t>
            </a:r>
            <a:r>
              <a:rPr sz="3000" spc="-5" dirty="0">
                <a:latin typeface="Arial"/>
                <a:cs typeface="Arial"/>
              </a:rPr>
              <a:t>)/</a:t>
            </a:r>
            <a:r>
              <a:rPr sz="3000" spc="-29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Q</a:t>
            </a:r>
            <a:r>
              <a:rPr sz="3000" spc="-15" baseline="-20833" dirty="0">
                <a:latin typeface="Arial"/>
                <a:cs typeface="Arial"/>
              </a:rPr>
              <a:t>th</a:t>
            </a:r>
            <a:endParaRPr sz="3000" baseline="-20833">
              <a:latin typeface="Arial"/>
              <a:cs typeface="Arial"/>
            </a:endParaRPr>
          </a:p>
          <a:p>
            <a:pPr marL="2960370">
              <a:lnSpc>
                <a:spcPct val="100000"/>
              </a:lnSpc>
              <a:spcBef>
                <a:spcPts val="245"/>
              </a:spcBef>
            </a:pPr>
            <a:r>
              <a:rPr sz="3000" dirty="0">
                <a:latin typeface="Arial"/>
                <a:cs typeface="Arial"/>
              </a:rPr>
              <a:t>=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(0.019-0.018)/0.019</a:t>
            </a:r>
            <a:endParaRPr sz="3000">
              <a:latin typeface="Arial"/>
              <a:cs typeface="Arial"/>
            </a:endParaRPr>
          </a:p>
          <a:p>
            <a:pPr marL="2960370">
              <a:lnSpc>
                <a:spcPct val="100000"/>
              </a:lnSpc>
              <a:spcBef>
                <a:spcPts val="240"/>
              </a:spcBef>
              <a:tabLst>
                <a:tab pos="4768850" algn="l"/>
                <a:tab pos="5469255" algn="l"/>
              </a:tabLst>
            </a:pPr>
            <a:r>
              <a:rPr sz="3000" b="1" dirty="0">
                <a:latin typeface="Arial"/>
                <a:cs typeface="Arial"/>
              </a:rPr>
              <a:t>=</a:t>
            </a:r>
            <a:r>
              <a:rPr sz="3000" b="1" spc="5" dirty="0">
                <a:latin typeface="Arial"/>
                <a:cs typeface="Arial"/>
              </a:rPr>
              <a:t> </a:t>
            </a:r>
            <a:r>
              <a:rPr sz="3000" b="1" spc="-5" dirty="0">
                <a:latin typeface="Arial"/>
                <a:cs typeface="Arial"/>
              </a:rPr>
              <a:t>0.0526	or	</a:t>
            </a:r>
            <a:r>
              <a:rPr sz="3000" b="1" dirty="0">
                <a:latin typeface="Arial"/>
                <a:cs typeface="Arial"/>
              </a:rPr>
              <a:t>5.26%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55454" y="1103714"/>
            <a:ext cx="2411095" cy="0"/>
          </a:xfrm>
          <a:custGeom>
            <a:avLst/>
            <a:gdLst/>
            <a:ahLst/>
            <a:cxnLst/>
            <a:rect l="l" t="t" r="r" b="b"/>
            <a:pathLst>
              <a:path w="2411095">
                <a:moveTo>
                  <a:pt x="0" y="0"/>
                </a:moveTo>
                <a:lnTo>
                  <a:pt x="382772" y="0"/>
                </a:lnTo>
              </a:path>
              <a:path w="2411095">
                <a:moveTo>
                  <a:pt x="922126" y="0"/>
                </a:moveTo>
                <a:lnTo>
                  <a:pt x="1184127" y="0"/>
                </a:lnTo>
              </a:path>
              <a:path w="2411095">
                <a:moveTo>
                  <a:pt x="1890133" y="0"/>
                </a:moveTo>
                <a:lnTo>
                  <a:pt x="2410808" y="0"/>
                </a:lnTo>
              </a:path>
            </a:pathLst>
          </a:custGeom>
          <a:ln w="14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60703" y="1101674"/>
            <a:ext cx="34544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750" spc="-155" dirty="0">
                <a:latin typeface="Times New Roman"/>
                <a:cs typeface="Times New Roman"/>
              </a:rPr>
              <a:t>60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0053" y="1062569"/>
            <a:ext cx="1758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35" dirty="0">
                <a:latin typeface="Times New Roman"/>
                <a:cs typeface="Times New Roman"/>
              </a:rPr>
              <a:t>th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0114" y="1101674"/>
            <a:ext cx="67056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11785" algn="l"/>
              </a:tabLst>
            </a:pPr>
            <a:r>
              <a:rPr sz="4125" spc="15" baseline="38383" dirty="0">
                <a:latin typeface="Symbol"/>
                <a:cs typeface="Symbol"/>
              </a:rPr>
              <a:t></a:t>
            </a:r>
            <a:r>
              <a:rPr sz="4125" spc="15" baseline="38383" dirty="0">
                <a:latin typeface="Times New Roman"/>
                <a:cs typeface="Times New Roman"/>
              </a:rPr>
              <a:t>	</a:t>
            </a:r>
            <a:r>
              <a:rPr sz="2750" spc="-155" dirty="0">
                <a:latin typeface="Times New Roman"/>
                <a:cs typeface="Times New Roman"/>
              </a:rPr>
              <a:t>60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7769" y="858523"/>
            <a:ext cx="48260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750" spc="10" dirty="0">
                <a:latin typeface="Symbol"/>
                <a:cs typeface="Symbol"/>
              </a:rPr>
              <a:t></a:t>
            </a:r>
            <a:r>
              <a:rPr sz="2750" spc="-15" dirty="0">
                <a:latin typeface="Times New Roman"/>
                <a:cs typeface="Times New Roman"/>
              </a:rPr>
              <a:t> </a:t>
            </a:r>
            <a:r>
              <a:rPr sz="4125" spc="15" baseline="-38383" dirty="0">
                <a:latin typeface="Times New Roman"/>
                <a:cs typeface="Times New Roman"/>
              </a:rPr>
              <a:t>4</a:t>
            </a:r>
            <a:endParaRPr sz="4125" baseline="-3838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3169" y="1143624"/>
            <a:ext cx="112331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74725" algn="l"/>
              </a:tabLst>
            </a:pPr>
            <a:r>
              <a:rPr sz="2750" spc="10" dirty="0">
                <a:latin typeface="Symbol"/>
                <a:cs typeface="Symbol"/>
              </a:rPr>
              <a:t></a:t>
            </a:r>
            <a:r>
              <a:rPr sz="2750" spc="10" dirty="0">
                <a:latin typeface="Times New Roman"/>
                <a:cs typeface="Times New Roman"/>
              </a:rPr>
              <a:t>	</a:t>
            </a:r>
            <a:r>
              <a:rPr sz="2750" spc="10" dirty="0">
                <a:latin typeface="Symbol"/>
                <a:cs typeface="Symbol"/>
              </a:rPr>
              <a:t></a:t>
            </a:r>
            <a:endParaRPr sz="275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14071" y="810116"/>
            <a:ext cx="420941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58800" algn="l"/>
                <a:tab pos="2317115" algn="l"/>
                <a:tab pos="3096260" algn="l"/>
              </a:tabLst>
            </a:pPr>
            <a:r>
              <a:rPr sz="2750" i="1" spc="15" dirty="0">
                <a:latin typeface="Times New Roman"/>
                <a:cs typeface="Times New Roman"/>
              </a:rPr>
              <a:t>Q	</a:t>
            </a:r>
            <a:r>
              <a:rPr sz="2750" spc="10" dirty="0">
                <a:latin typeface="Symbol"/>
                <a:cs typeface="Symbol"/>
              </a:rPr>
              <a:t></a:t>
            </a:r>
            <a:r>
              <a:rPr sz="2750" spc="10" dirty="0">
                <a:latin typeface="Times New Roman"/>
                <a:cs typeface="Times New Roman"/>
              </a:rPr>
              <a:t> </a:t>
            </a:r>
            <a:r>
              <a:rPr sz="2750" i="1" spc="114" dirty="0">
                <a:latin typeface="Times New Roman"/>
                <a:cs typeface="Times New Roman"/>
              </a:rPr>
              <a:t>A</a:t>
            </a:r>
            <a:r>
              <a:rPr sz="2750" spc="114" dirty="0">
                <a:latin typeface="Symbol"/>
                <a:cs typeface="Symbol"/>
              </a:rPr>
              <a:t></a:t>
            </a:r>
            <a:r>
              <a:rPr sz="2750" spc="114" dirty="0">
                <a:latin typeface="Times New Roman"/>
                <a:cs typeface="Times New Roman"/>
              </a:rPr>
              <a:t> </a:t>
            </a:r>
            <a:r>
              <a:rPr sz="2750" i="1" spc="10" dirty="0">
                <a:latin typeface="Times New Roman"/>
                <a:cs typeface="Times New Roman"/>
              </a:rPr>
              <a:t>L</a:t>
            </a:r>
            <a:r>
              <a:rPr sz="2750" i="1" spc="-550" dirty="0">
                <a:latin typeface="Times New Roman"/>
                <a:cs typeface="Times New Roman"/>
              </a:rPr>
              <a:t> </a:t>
            </a:r>
            <a:r>
              <a:rPr sz="2750" spc="10" dirty="0">
                <a:latin typeface="Symbol"/>
                <a:cs typeface="Symbol"/>
              </a:rPr>
              <a:t></a:t>
            </a:r>
            <a:r>
              <a:rPr sz="2750" spc="275" dirty="0">
                <a:latin typeface="Times New Roman"/>
                <a:cs typeface="Times New Roman"/>
              </a:rPr>
              <a:t> </a:t>
            </a:r>
            <a:r>
              <a:rPr sz="4125" i="1" spc="22" baseline="35353" dirty="0">
                <a:latin typeface="Times New Roman"/>
                <a:cs typeface="Times New Roman"/>
              </a:rPr>
              <a:t>N	</a:t>
            </a:r>
            <a:r>
              <a:rPr sz="2750" spc="10" dirty="0">
                <a:latin typeface="Symbol"/>
                <a:cs typeface="Symbol"/>
              </a:rPr>
              <a:t></a:t>
            </a:r>
            <a:r>
              <a:rPr sz="2750" spc="-130" dirty="0">
                <a:latin typeface="Times New Roman"/>
                <a:cs typeface="Times New Roman"/>
              </a:rPr>
              <a:t> </a:t>
            </a:r>
            <a:r>
              <a:rPr sz="4125" spc="15" baseline="31313" dirty="0">
                <a:latin typeface="Symbol"/>
                <a:cs typeface="Symbol"/>
              </a:rPr>
              <a:t></a:t>
            </a:r>
            <a:r>
              <a:rPr sz="4125" spc="-472" baseline="31313" dirty="0">
                <a:latin typeface="Times New Roman"/>
                <a:cs typeface="Times New Roman"/>
              </a:rPr>
              <a:t> </a:t>
            </a:r>
            <a:r>
              <a:rPr sz="4350" i="1" spc="-104" baseline="33524" dirty="0">
                <a:latin typeface="Symbol"/>
                <a:cs typeface="Symbol"/>
              </a:rPr>
              <a:t></a:t>
            </a:r>
            <a:r>
              <a:rPr sz="4350" spc="-104" baseline="33524" dirty="0">
                <a:latin typeface="Times New Roman"/>
                <a:cs typeface="Times New Roman"/>
              </a:rPr>
              <a:t>	</a:t>
            </a:r>
            <a:r>
              <a:rPr sz="2750" i="1" spc="100" dirty="0">
                <a:latin typeface="Times New Roman"/>
                <a:cs typeface="Times New Roman"/>
              </a:rPr>
              <a:t>D</a:t>
            </a:r>
            <a:r>
              <a:rPr sz="2400" spc="150" baseline="43402" dirty="0">
                <a:latin typeface="Times New Roman"/>
                <a:cs typeface="Times New Roman"/>
              </a:rPr>
              <a:t>2 </a:t>
            </a:r>
            <a:r>
              <a:rPr sz="4125" spc="15" baseline="31313" dirty="0">
                <a:latin typeface="Symbol"/>
                <a:cs typeface="Symbol"/>
              </a:rPr>
              <a:t></a:t>
            </a:r>
            <a:r>
              <a:rPr sz="4125" spc="-82" baseline="31313" dirty="0">
                <a:latin typeface="Times New Roman"/>
                <a:cs typeface="Times New Roman"/>
              </a:rPr>
              <a:t> </a:t>
            </a:r>
            <a:r>
              <a:rPr sz="4125" i="1" spc="-142" baseline="35353" dirty="0">
                <a:latin typeface="Times New Roman"/>
                <a:cs typeface="Times New Roman"/>
              </a:rPr>
              <a:t>LN</a:t>
            </a:r>
            <a:endParaRPr sz="4125" baseline="35353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2740" y="326491"/>
            <a:ext cx="7042784" cy="45370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3200" spc="-5" dirty="0">
                <a:latin typeface="Arial"/>
                <a:cs typeface="Arial"/>
              </a:rPr>
              <a:t>Solution:</a:t>
            </a:r>
            <a:endParaRPr sz="3200">
              <a:latin typeface="Arial"/>
              <a:cs typeface="Arial"/>
            </a:endParaRPr>
          </a:p>
          <a:p>
            <a:pPr marL="1208405" indent="-945515">
              <a:lnSpc>
                <a:spcPct val="100000"/>
              </a:lnSpc>
              <a:spcBef>
                <a:spcPts val="600"/>
              </a:spcBef>
              <a:buAutoNum type="alphaLcParenBoth" startAt="3"/>
              <a:tabLst>
                <a:tab pos="1208405" algn="l"/>
                <a:tab pos="1209040" algn="l"/>
              </a:tabLst>
            </a:pPr>
            <a:r>
              <a:rPr sz="3200" spc="10" dirty="0">
                <a:latin typeface="Arial"/>
                <a:cs typeface="Arial"/>
              </a:rPr>
              <a:t>C</a:t>
            </a:r>
            <a:r>
              <a:rPr sz="3150" spc="15" baseline="-21164" dirty="0">
                <a:latin typeface="Arial"/>
                <a:cs typeface="Arial"/>
              </a:rPr>
              <a:t>d </a:t>
            </a:r>
            <a:r>
              <a:rPr sz="3200" dirty="0">
                <a:latin typeface="Arial"/>
                <a:cs typeface="Arial"/>
              </a:rPr>
              <a:t>= </a:t>
            </a:r>
            <a:r>
              <a:rPr sz="3200" spc="10" dirty="0">
                <a:latin typeface="Arial"/>
                <a:cs typeface="Arial"/>
              </a:rPr>
              <a:t>Q</a:t>
            </a:r>
            <a:r>
              <a:rPr sz="3150" spc="15" baseline="-21164" dirty="0">
                <a:latin typeface="Arial"/>
                <a:cs typeface="Arial"/>
              </a:rPr>
              <a:t>a </a:t>
            </a:r>
            <a:r>
              <a:rPr sz="3200" dirty="0">
                <a:latin typeface="Arial"/>
                <a:cs typeface="Arial"/>
              </a:rPr>
              <a:t>/</a:t>
            </a:r>
            <a:r>
              <a:rPr sz="3200" spc="48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Q</a:t>
            </a:r>
            <a:r>
              <a:rPr sz="3150" baseline="-21164" dirty="0">
                <a:latin typeface="Arial"/>
                <a:cs typeface="Arial"/>
              </a:rPr>
              <a:t>th</a:t>
            </a:r>
            <a:endParaRPr sz="3150" baseline="-21164">
              <a:latin typeface="Arial"/>
              <a:cs typeface="Arial"/>
            </a:endParaRPr>
          </a:p>
          <a:p>
            <a:pPr marL="2179320">
              <a:lnSpc>
                <a:spcPct val="100000"/>
              </a:lnSpc>
              <a:spcBef>
                <a:spcPts val="600"/>
              </a:spcBef>
            </a:pPr>
            <a:r>
              <a:rPr sz="3200" dirty="0">
                <a:latin typeface="Arial"/>
                <a:cs typeface="Arial"/>
              </a:rPr>
              <a:t>=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0.018/0.019</a:t>
            </a:r>
            <a:endParaRPr sz="3200">
              <a:latin typeface="Arial"/>
              <a:cs typeface="Arial"/>
            </a:endParaRPr>
          </a:p>
          <a:p>
            <a:pPr marL="2179320">
              <a:lnSpc>
                <a:spcPct val="100000"/>
              </a:lnSpc>
              <a:spcBef>
                <a:spcPts val="600"/>
              </a:spcBef>
            </a:pPr>
            <a:r>
              <a:rPr sz="3200" b="1" dirty="0">
                <a:latin typeface="Arial"/>
                <a:cs typeface="Arial"/>
              </a:rPr>
              <a:t>=</a:t>
            </a:r>
            <a:r>
              <a:rPr sz="3200" b="1" spc="-5" dirty="0">
                <a:latin typeface="Arial"/>
                <a:cs typeface="Arial"/>
              </a:rPr>
              <a:t> 0.947</a:t>
            </a:r>
            <a:endParaRPr sz="3200">
              <a:latin typeface="Arial"/>
              <a:cs typeface="Arial"/>
            </a:endParaRPr>
          </a:p>
          <a:p>
            <a:pPr marL="869950" indent="-607060">
              <a:lnSpc>
                <a:spcPct val="100000"/>
              </a:lnSpc>
              <a:spcBef>
                <a:spcPts val="600"/>
              </a:spcBef>
              <a:buAutoNum type="alphaLcParenBoth" startAt="4"/>
              <a:tabLst>
                <a:tab pos="870585" algn="l"/>
              </a:tabLst>
            </a:pPr>
            <a:r>
              <a:rPr sz="3200" dirty="0">
                <a:latin typeface="Arial"/>
                <a:cs typeface="Arial"/>
              </a:rPr>
              <a:t>Power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Input</a:t>
            </a:r>
            <a:endParaRPr sz="3200">
              <a:latin typeface="Arial"/>
              <a:cs typeface="Arial"/>
            </a:endParaRPr>
          </a:p>
          <a:p>
            <a:pPr marL="1223645">
              <a:lnSpc>
                <a:spcPct val="100000"/>
              </a:lnSpc>
              <a:spcBef>
                <a:spcPts val="515"/>
              </a:spcBef>
              <a:tabLst>
                <a:tab pos="1686560" algn="l"/>
              </a:tabLst>
            </a:pPr>
            <a:r>
              <a:rPr sz="3200" dirty="0">
                <a:latin typeface="Arial"/>
                <a:cs typeface="Arial"/>
              </a:rPr>
              <a:t>=	</a:t>
            </a:r>
            <a:r>
              <a:rPr sz="3200" spc="-95" dirty="0">
                <a:latin typeface="Arial"/>
                <a:cs typeface="Arial"/>
              </a:rPr>
              <a:t>ρ </a:t>
            </a:r>
            <a:r>
              <a:rPr sz="3200" dirty="0">
                <a:latin typeface="Arial"/>
                <a:cs typeface="Arial"/>
              </a:rPr>
              <a:t>g H</a:t>
            </a:r>
            <a:r>
              <a:rPr sz="3150" baseline="-21164" dirty="0">
                <a:latin typeface="Arial"/>
                <a:cs typeface="Arial"/>
              </a:rPr>
              <a:t>st</a:t>
            </a:r>
            <a:r>
              <a:rPr sz="3200" dirty="0">
                <a:latin typeface="Arial"/>
                <a:cs typeface="Arial"/>
              </a:rPr>
              <a:t>Q</a:t>
            </a:r>
            <a:r>
              <a:rPr sz="3150" baseline="-21164" dirty="0">
                <a:latin typeface="Arial"/>
                <a:cs typeface="Arial"/>
              </a:rPr>
              <a:t>th</a:t>
            </a:r>
            <a:r>
              <a:rPr sz="3200" dirty="0">
                <a:latin typeface="Arial"/>
                <a:cs typeface="Arial"/>
              </a:rPr>
              <a:t>(Neglecting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Losses)</a:t>
            </a:r>
            <a:endParaRPr sz="3200">
              <a:latin typeface="Arial"/>
              <a:cs typeface="Arial"/>
            </a:endParaRPr>
          </a:p>
          <a:p>
            <a:pPr marL="1389380">
              <a:lnSpc>
                <a:spcPct val="100000"/>
              </a:lnSpc>
              <a:spcBef>
                <a:spcPts val="690"/>
              </a:spcBef>
            </a:pPr>
            <a:r>
              <a:rPr sz="3200" dirty="0">
                <a:latin typeface="Arial"/>
                <a:cs typeface="Arial"/>
              </a:rPr>
              <a:t>= </a:t>
            </a:r>
            <a:r>
              <a:rPr sz="3200" spc="-5" dirty="0">
                <a:latin typeface="Arial"/>
                <a:cs typeface="Arial"/>
              </a:rPr>
              <a:t>1000 </a:t>
            </a:r>
            <a:r>
              <a:rPr sz="3200" dirty="0">
                <a:latin typeface="Arial"/>
                <a:cs typeface="Arial"/>
              </a:rPr>
              <a:t>x </a:t>
            </a:r>
            <a:r>
              <a:rPr sz="3200" spc="-5" dirty="0">
                <a:latin typeface="Arial"/>
                <a:cs typeface="Arial"/>
              </a:rPr>
              <a:t>0.019 </a:t>
            </a:r>
            <a:r>
              <a:rPr sz="3200" dirty="0">
                <a:latin typeface="Arial"/>
                <a:cs typeface="Arial"/>
              </a:rPr>
              <a:t>x </a:t>
            </a:r>
            <a:r>
              <a:rPr sz="3200" spc="-5" dirty="0">
                <a:latin typeface="Arial"/>
                <a:cs typeface="Arial"/>
              </a:rPr>
              <a:t>9.81x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15</a:t>
            </a:r>
            <a:endParaRPr sz="3200">
              <a:latin typeface="Arial"/>
              <a:cs typeface="Arial"/>
            </a:endParaRPr>
          </a:p>
          <a:p>
            <a:pPr marL="1223645">
              <a:lnSpc>
                <a:spcPct val="100000"/>
              </a:lnSpc>
              <a:spcBef>
                <a:spcPts val="600"/>
              </a:spcBef>
            </a:pPr>
            <a:r>
              <a:rPr sz="3200" b="1" dirty="0">
                <a:latin typeface="Arial"/>
                <a:cs typeface="Arial"/>
              </a:rPr>
              <a:t>= </a:t>
            </a:r>
            <a:r>
              <a:rPr sz="3200" b="1" spc="-5" dirty="0">
                <a:latin typeface="Arial"/>
                <a:cs typeface="Arial"/>
              </a:rPr>
              <a:t>2796 </a:t>
            </a:r>
            <a:r>
              <a:rPr sz="3200" b="1" dirty="0">
                <a:latin typeface="Arial"/>
                <a:cs typeface="Arial"/>
              </a:rPr>
              <a:t>w or </a:t>
            </a:r>
            <a:r>
              <a:rPr sz="3200" b="1" spc="-5" dirty="0">
                <a:latin typeface="Arial"/>
                <a:cs typeface="Arial"/>
              </a:rPr>
              <a:t>2.796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kW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32459" y="144779"/>
            <a:ext cx="7972425" cy="774700"/>
            <a:chOff x="632459" y="144779"/>
            <a:chExt cx="7972425" cy="774700"/>
          </a:xfrm>
        </p:grpSpPr>
        <p:sp>
          <p:nvSpPr>
            <p:cNvPr id="4" name="object 4"/>
            <p:cNvSpPr/>
            <p:nvPr/>
          </p:nvSpPr>
          <p:spPr>
            <a:xfrm>
              <a:off x="838200" y="617220"/>
              <a:ext cx="7464552" cy="914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2459" y="144779"/>
              <a:ext cx="7972044" cy="774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3846" y="237490"/>
            <a:ext cx="74339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u="heavy" spc="-5" dirty="0">
                <a:uFill>
                  <a:solidFill>
                    <a:srgbClr val="562213"/>
                  </a:solidFill>
                </a:uFill>
                <a:latin typeface="Arial"/>
                <a:cs typeface="Arial"/>
              </a:rPr>
              <a:t>Comparison </a:t>
            </a:r>
            <a:r>
              <a:rPr sz="2700" b="1" u="heavy" dirty="0">
                <a:uFill>
                  <a:solidFill>
                    <a:srgbClr val="562213"/>
                  </a:solidFill>
                </a:uFill>
                <a:latin typeface="Arial"/>
                <a:cs typeface="Arial"/>
              </a:rPr>
              <a:t>of </a:t>
            </a:r>
            <a:r>
              <a:rPr sz="2700" b="1" u="heavy" spc="-5" dirty="0">
                <a:uFill>
                  <a:solidFill>
                    <a:srgbClr val="562213"/>
                  </a:solidFill>
                </a:uFill>
                <a:latin typeface="Arial"/>
                <a:cs typeface="Arial"/>
              </a:rPr>
              <a:t>Centrifugal and</a:t>
            </a:r>
            <a:r>
              <a:rPr sz="2700" b="1" u="heavy" spc="45" dirty="0">
                <a:uFill>
                  <a:solidFill>
                    <a:srgbClr val="562213"/>
                  </a:solidFill>
                </a:uFill>
                <a:latin typeface="Arial"/>
                <a:cs typeface="Arial"/>
              </a:rPr>
              <a:t> </a:t>
            </a:r>
            <a:r>
              <a:rPr sz="2700" b="1" u="heavy" spc="-5" dirty="0">
                <a:uFill>
                  <a:solidFill>
                    <a:srgbClr val="562213"/>
                  </a:solidFill>
                </a:uFill>
                <a:latin typeface="Arial"/>
                <a:cs typeface="Arial"/>
              </a:rPr>
              <a:t>Reciprocating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2564" y="556259"/>
            <a:ext cx="8243570" cy="1050290"/>
            <a:chOff x="452564" y="556259"/>
            <a:chExt cx="8243570" cy="1050290"/>
          </a:xfrm>
        </p:grpSpPr>
        <p:sp>
          <p:nvSpPr>
            <p:cNvPr id="8" name="object 8"/>
            <p:cNvSpPr/>
            <p:nvPr/>
          </p:nvSpPr>
          <p:spPr>
            <a:xfrm>
              <a:off x="3767328" y="556259"/>
              <a:ext cx="1607820" cy="7741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73067" y="1028700"/>
              <a:ext cx="1196339" cy="914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01135" y="1041018"/>
              <a:ext cx="1141730" cy="36830"/>
            </a:xfrm>
            <a:custGeom>
              <a:avLst/>
              <a:gdLst/>
              <a:ahLst/>
              <a:cxnLst/>
              <a:rect l="l" t="t" r="r" b="b"/>
              <a:pathLst>
                <a:path w="1141729" h="36830">
                  <a:moveTo>
                    <a:pt x="1141476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0" y="36576"/>
                  </a:lnTo>
                  <a:lnTo>
                    <a:pt x="647827" y="36576"/>
                  </a:lnTo>
                  <a:lnTo>
                    <a:pt x="647827" y="26543"/>
                  </a:lnTo>
                  <a:lnTo>
                    <a:pt x="1141476" y="26543"/>
                  </a:lnTo>
                  <a:lnTo>
                    <a:pt x="1141476" y="0"/>
                  </a:lnTo>
                  <a:close/>
                </a:path>
              </a:pathLst>
            </a:custGeom>
            <a:solidFill>
              <a:srgbClr val="5622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961" y="1067561"/>
              <a:ext cx="4040504" cy="533400"/>
            </a:xfrm>
            <a:custGeom>
              <a:avLst/>
              <a:gdLst/>
              <a:ahLst/>
              <a:cxnLst/>
              <a:rect l="l" t="t" r="r" b="b"/>
              <a:pathLst>
                <a:path w="4040504" h="533400">
                  <a:moveTo>
                    <a:pt x="4040124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4040124" y="533400"/>
                  </a:lnTo>
                  <a:lnTo>
                    <a:pt x="4040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961" y="1067561"/>
              <a:ext cx="4040504" cy="533400"/>
            </a:xfrm>
            <a:custGeom>
              <a:avLst/>
              <a:gdLst/>
              <a:ahLst/>
              <a:cxnLst/>
              <a:rect l="l" t="t" r="r" b="b"/>
              <a:pathLst>
                <a:path w="4040504" h="533400">
                  <a:moveTo>
                    <a:pt x="0" y="533400"/>
                  </a:moveTo>
                  <a:lnTo>
                    <a:pt x="4040124" y="533400"/>
                  </a:lnTo>
                  <a:lnTo>
                    <a:pt x="4040124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48961" y="1067561"/>
              <a:ext cx="4041775" cy="533400"/>
            </a:xfrm>
            <a:custGeom>
              <a:avLst/>
              <a:gdLst/>
              <a:ahLst/>
              <a:cxnLst/>
              <a:rect l="l" t="t" r="r" b="b"/>
              <a:pathLst>
                <a:path w="4041775" h="533400">
                  <a:moveTo>
                    <a:pt x="4041647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4041647" y="533400"/>
                  </a:lnTo>
                  <a:lnTo>
                    <a:pt x="4041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48961" y="1067561"/>
              <a:ext cx="4041775" cy="533400"/>
            </a:xfrm>
            <a:custGeom>
              <a:avLst/>
              <a:gdLst/>
              <a:ahLst/>
              <a:cxnLst/>
              <a:rect l="l" t="t" r="r" b="b"/>
              <a:pathLst>
                <a:path w="4041775" h="533400">
                  <a:moveTo>
                    <a:pt x="0" y="533400"/>
                  </a:moveTo>
                  <a:lnTo>
                    <a:pt x="4041647" y="533400"/>
                  </a:lnTo>
                  <a:lnTo>
                    <a:pt x="4041647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90802" y="648970"/>
            <a:ext cx="6155055" cy="68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3515" algn="ctr">
              <a:lnSpc>
                <a:spcPts val="3070"/>
              </a:lnSpc>
              <a:spcBef>
                <a:spcPts val="100"/>
              </a:spcBef>
            </a:pPr>
            <a:r>
              <a:rPr sz="2700" b="1" spc="-5" dirty="0">
                <a:solidFill>
                  <a:srgbClr val="562213"/>
                </a:solidFill>
                <a:latin typeface="Arial"/>
                <a:cs typeface="Arial"/>
              </a:rPr>
              <a:t>Pumps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ts val="2110"/>
              </a:lnSpc>
              <a:tabLst>
                <a:tab pos="4079240" algn="l"/>
              </a:tabLst>
            </a:pPr>
            <a:r>
              <a:rPr sz="19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Centrifugal</a:t>
            </a:r>
            <a:r>
              <a:rPr sz="1900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Pumps</a:t>
            </a:r>
            <a:r>
              <a:rPr sz="1900" spc="-10" dirty="0">
                <a:latin typeface="Times New Roman"/>
                <a:cs typeface="Times New Roman"/>
              </a:rPr>
              <a:t>	</a:t>
            </a:r>
            <a:r>
              <a:rPr sz="19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Reciprocating</a:t>
            </a:r>
            <a:r>
              <a:rPr sz="19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Pumps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962" y="1600961"/>
            <a:ext cx="4040504" cy="4526280"/>
          </a:xfrm>
          <a:custGeom>
            <a:avLst/>
            <a:gdLst/>
            <a:ahLst/>
            <a:cxnLst/>
            <a:rect l="l" t="t" r="r" b="b"/>
            <a:pathLst>
              <a:path w="4040504" h="4526280">
                <a:moveTo>
                  <a:pt x="0" y="4526280"/>
                </a:moveTo>
                <a:lnTo>
                  <a:pt x="4040124" y="4526280"/>
                </a:lnTo>
                <a:lnTo>
                  <a:pt x="4040124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10668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54812" y="1536904"/>
            <a:ext cx="3764279" cy="293052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53365" indent="-241300" algn="just">
              <a:lnSpc>
                <a:spcPct val="100000"/>
              </a:lnSpc>
              <a:spcBef>
                <a:spcPts val="395"/>
              </a:spcBef>
              <a:buFont typeface="Arial"/>
              <a:buAutoNum type="arabicPeriod"/>
              <a:tabLst>
                <a:tab pos="254000" algn="l"/>
              </a:tabLst>
            </a:pPr>
            <a:r>
              <a:rPr sz="1700" dirty="0">
                <a:latin typeface="Arial"/>
                <a:cs typeface="Arial"/>
              </a:rPr>
              <a:t>Steady and even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flow</a:t>
            </a:r>
            <a:endParaRPr sz="1700">
              <a:latin typeface="Arial"/>
              <a:cs typeface="Arial"/>
            </a:endParaRPr>
          </a:p>
          <a:p>
            <a:pPr marL="314325" indent="-302260" algn="just">
              <a:lnSpc>
                <a:spcPct val="100000"/>
              </a:lnSpc>
              <a:spcBef>
                <a:spcPts val="300"/>
              </a:spcBef>
              <a:buFont typeface="Arial"/>
              <a:buAutoNum type="arabicPeriod"/>
              <a:tabLst>
                <a:tab pos="314960" algn="l"/>
              </a:tabLst>
            </a:pPr>
            <a:r>
              <a:rPr sz="1700" dirty="0">
                <a:latin typeface="Arial"/>
                <a:cs typeface="Arial"/>
              </a:rPr>
              <a:t>For large discharge, small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heads</a:t>
            </a:r>
            <a:endParaRPr sz="1700">
              <a:latin typeface="Arial"/>
              <a:cs typeface="Arial"/>
            </a:endParaRPr>
          </a:p>
          <a:p>
            <a:pPr marL="286385" marR="5715" indent="-274320" algn="just">
              <a:lnSpc>
                <a:spcPts val="1630"/>
              </a:lnSpc>
              <a:spcBef>
                <a:spcPts val="685"/>
              </a:spcBef>
              <a:buFont typeface="Arial"/>
              <a:buAutoNum type="arabicPeriod"/>
              <a:tabLst>
                <a:tab pos="279400" algn="l"/>
              </a:tabLst>
            </a:pPr>
            <a:r>
              <a:rPr sz="1700" dirty="0">
                <a:latin typeface="Arial"/>
                <a:cs typeface="Arial"/>
              </a:rPr>
              <a:t>Can be used </a:t>
            </a:r>
            <a:r>
              <a:rPr sz="1700" spc="-5" dirty="0">
                <a:latin typeface="Arial"/>
                <a:cs typeface="Arial"/>
              </a:rPr>
              <a:t>for </a:t>
            </a:r>
            <a:r>
              <a:rPr sz="1700" dirty="0">
                <a:latin typeface="Arial"/>
                <a:cs typeface="Arial"/>
              </a:rPr>
              <a:t>viscous fluids e.g.  oils, muddy</a:t>
            </a:r>
            <a:r>
              <a:rPr sz="1700" spc="-20" dirty="0">
                <a:latin typeface="Arial"/>
                <a:cs typeface="Arial"/>
              </a:rPr>
              <a:t> water.</a:t>
            </a:r>
            <a:endParaRPr sz="1700">
              <a:latin typeface="Arial"/>
              <a:cs typeface="Arial"/>
            </a:endParaRPr>
          </a:p>
          <a:p>
            <a:pPr marL="314325" indent="-302260" algn="just">
              <a:lnSpc>
                <a:spcPct val="100000"/>
              </a:lnSpc>
              <a:spcBef>
                <a:spcPts val="320"/>
              </a:spcBef>
              <a:buFont typeface="Arial"/>
              <a:buAutoNum type="arabicPeriod"/>
              <a:tabLst>
                <a:tab pos="314960" algn="l"/>
              </a:tabLst>
            </a:pPr>
            <a:r>
              <a:rPr sz="1700" dirty="0">
                <a:latin typeface="Arial"/>
                <a:cs typeface="Arial"/>
              </a:rPr>
              <a:t>Low initial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cost</a:t>
            </a:r>
            <a:endParaRPr sz="1700">
              <a:latin typeface="Arial"/>
              <a:cs typeface="Arial"/>
            </a:endParaRPr>
          </a:p>
          <a:p>
            <a:pPr marL="286385" marR="5080" indent="-274320" algn="just">
              <a:lnSpc>
                <a:spcPct val="80000"/>
              </a:lnSpc>
              <a:spcBef>
                <a:spcPts val="695"/>
              </a:spcBef>
              <a:buFont typeface="Arial"/>
              <a:buAutoNum type="arabicPeriod"/>
              <a:tabLst>
                <a:tab pos="330200" algn="l"/>
                <a:tab pos="1969135" algn="l"/>
              </a:tabLst>
            </a:pPr>
            <a:r>
              <a:rPr dirty="0"/>
              <a:t>	</a:t>
            </a:r>
            <a:r>
              <a:rPr sz="1700" dirty="0">
                <a:latin typeface="Arial"/>
                <a:cs typeface="Arial"/>
              </a:rPr>
              <a:t>Can run at high speed. Can be  coupled	directly </a:t>
            </a:r>
            <a:r>
              <a:rPr sz="1700" spc="-5" dirty="0">
                <a:latin typeface="Arial"/>
                <a:cs typeface="Arial"/>
              </a:rPr>
              <a:t>to </a:t>
            </a:r>
            <a:r>
              <a:rPr sz="1700" dirty="0">
                <a:latin typeface="Arial"/>
                <a:cs typeface="Arial"/>
              </a:rPr>
              <a:t>electric  </a:t>
            </a:r>
            <a:r>
              <a:rPr sz="1700" spc="-20" dirty="0">
                <a:latin typeface="Arial"/>
                <a:cs typeface="Arial"/>
              </a:rPr>
              <a:t>motor.</a:t>
            </a:r>
            <a:endParaRPr sz="1700">
              <a:latin typeface="Arial"/>
              <a:cs typeface="Arial"/>
            </a:endParaRPr>
          </a:p>
          <a:p>
            <a:pPr marL="286385" marR="5080" indent="-274320" algn="just">
              <a:lnSpc>
                <a:spcPct val="80000"/>
              </a:lnSpc>
              <a:spcBef>
                <a:spcPts val="695"/>
              </a:spcBef>
              <a:buFont typeface="Arial"/>
              <a:buAutoNum type="arabicPeriod"/>
              <a:tabLst>
                <a:tab pos="363855" algn="l"/>
              </a:tabLst>
            </a:pPr>
            <a:r>
              <a:rPr dirty="0"/>
              <a:t>	</a:t>
            </a:r>
            <a:r>
              <a:rPr sz="1700" spc="5" dirty="0">
                <a:latin typeface="Arial"/>
                <a:cs typeface="Arial"/>
              </a:rPr>
              <a:t>Low </a:t>
            </a:r>
            <a:r>
              <a:rPr sz="1700" dirty="0">
                <a:latin typeface="Arial"/>
                <a:cs typeface="Arial"/>
              </a:rPr>
              <a:t>maintenance cost. Periodic  check up</a:t>
            </a:r>
            <a:r>
              <a:rPr sz="1700" spc="46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sufficient.</a:t>
            </a:r>
            <a:endParaRPr sz="1700">
              <a:latin typeface="Arial"/>
              <a:cs typeface="Arial"/>
            </a:endParaRPr>
          </a:p>
          <a:p>
            <a:pPr marL="314325" indent="-302260" algn="just">
              <a:lnSpc>
                <a:spcPct val="100000"/>
              </a:lnSpc>
              <a:spcBef>
                <a:spcPts val="300"/>
              </a:spcBef>
              <a:buFont typeface="Arial"/>
              <a:buAutoNum type="arabicPeriod"/>
              <a:tabLst>
                <a:tab pos="314960" algn="l"/>
              </a:tabLst>
            </a:pPr>
            <a:r>
              <a:rPr sz="1700" dirty="0">
                <a:latin typeface="Arial"/>
                <a:cs typeface="Arial"/>
              </a:rPr>
              <a:t>Compact less </a:t>
            </a:r>
            <a:r>
              <a:rPr sz="1700" spc="-5" dirty="0">
                <a:latin typeface="Arial"/>
                <a:cs typeface="Arial"/>
              </a:rPr>
              <a:t>floors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required.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4812" y="4477892"/>
            <a:ext cx="376301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2275" algn="l"/>
                <a:tab pos="1049020" algn="l"/>
                <a:tab pos="1760855" algn="l"/>
                <a:tab pos="2640330" algn="l"/>
                <a:tab pos="3340100" algn="l"/>
              </a:tabLst>
            </a:pPr>
            <a:r>
              <a:rPr sz="1700" b="1" dirty="0">
                <a:latin typeface="Arial"/>
                <a:cs typeface="Arial"/>
              </a:rPr>
              <a:t>8.	</a:t>
            </a:r>
            <a:r>
              <a:rPr sz="1700" dirty="0">
                <a:latin typeface="Arial"/>
                <a:cs typeface="Arial"/>
              </a:rPr>
              <a:t>L</a:t>
            </a:r>
            <a:r>
              <a:rPr sz="1700" spc="10" dirty="0">
                <a:latin typeface="Arial"/>
                <a:cs typeface="Arial"/>
              </a:rPr>
              <a:t>o</a:t>
            </a:r>
            <a:r>
              <a:rPr sz="1700" dirty="0">
                <a:latin typeface="Arial"/>
                <a:cs typeface="Arial"/>
              </a:rPr>
              <a:t>w	head	pumps	ha</a:t>
            </a:r>
            <a:r>
              <a:rPr sz="1700" spc="10" dirty="0">
                <a:latin typeface="Arial"/>
                <a:cs typeface="Arial"/>
              </a:rPr>
              <a:t>v</a:t>
            </a:r>
            <a:r>
              <a:rPr sz="1700" dirty="0">
                <a:latin typeface="Arial"/>
                <a:cs typeface="Arial"/>
              </a:rPr>
              <a:t>e	h</a:t>
            </a:r>
            <a:r>
              <a:rPr sz="1700" spc="5" dirty="0">
                <a:latin typeface="Arial"/>
                <a:cs typeface="Arial"/>
              </a:rPr>
              <a:t>i</a:t>
            </a:r>
            <a:r>
              <a:rPr sz="1700" dirty="0">
                <a:latin typeface="Arial"/>
                <a:cs typeface="Arial"/>
              </a:rPr>
              <a:t>gh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9132" y="4685157"/>
            <a:ext cx="9226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e</a:t>
            </a:r>
            <a:r>
              <a:rPr sz="1700" spc="-45" dirty="0">
                <a:latin typeface="Arial"/>
                <a:cs typeface="Arial"/>
              </a:rPr>
              <a:t>f</a:t>
            </a:r>
            <a:r>
              <a:rPr sz="1700" spc="-10" dirty="0">
                <a:latin typeface="Arial"/>
                <a:cs typeface="Arial"/>
              </a:rPr>
              <a:t>f</a:t>
            </a:r>
            <a:r>
              <a:rPr sz="1700" dirty="0">
                <a:latin typeface="Arial"/>
                <a:cs typeface="Arial"/>
              </a:rPr>
              <a:t>iciency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4812" y="4942644"/>
            <a:ext cx="3763645" cy="8280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14325" indent="-302260">
              <a:lnSpc>
                <a:spcPct val="100000"/>
              </a:lnSpc>
              <a:spcBef>
                <a:spcPts val="405"/>
              </a:spcBef>
              <a:buFont typeface="Arial"/>
              <a:buAutoNum type="arabicPeriod" startAt="9"/>
              <a:tabLst>
                <a:tab pos="314960" algn="l"/>
              </a:tabLst>
            </a:pPr>
            <a:r>
              <a:rPr sz="1700" dirty="0">
                <a:latin typeface="Arial"/>
                <a:cs typeface="Arial"/>
              </a:rPr>
              <a:t>Uniform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torque</a:t>
            </a:r>
            <a:endParaRPr sz="1700">
              <a:latin typeface="Arial"/>
              <a:cs typeface="Arial"/>
            </a:endParaRPr>
          </a:p>
          <a:p>
            <a:pPr marL="286385" marR="5080" indent="-274320">
              <a:lnSpc>
                <a:spcPct val="80000"/>
              </a:lnSpc>
              <a:spcBef>
                <a:spcPts val="710"/>
              </a:spcBef>
              <a:buFont typeface="Arial"/>
              <a:buAutoNum type="arabicPeriod" startAt="9"/>
              <a:tabLst>
                <a:tab pos="375920" algn="l"/>
              </a:tabLst>
            </a:pPr>
            <a:r>
              <a:rPr sz="1700" dirty="0">
                <a:latin typeface="Arial"/>
                <a:cs typeface="Arial"/>
              </a:rPr>
              <a:t>Simple constructions. Less number  of spare </a:t>
            </a:r>
            <a:r>
              <a:rPr sz="1700" spc="-5" dirty="0">
                <a:latin typeface="Arial"/>
                <a:cs typeface="Arial"/>
              </a:rPr>
              <a:t>parts</a:t>
            </a:r>
            <a:r>
              <a:rPr sz="1700" dirty="0">
                <a:latin typeface="Arial"/>
                <a:cs typeface="Arial"/>
              </a:rPr>
              <a:t> needed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48961" y="1600961"/>
            <a:ext cx="4041775" cy="4602480"/>
          </a:xfrm>
          <a:custGeom>
            <a:avLst/>
            <a:gdLst/>
            <a:ahLst/>
            <a:cxnLst/>
            <a:rect l="l" t="t" r="r" b="b"/>
            <a:pathLst>
              <a:path w="4041775" h="4602480">
                <a:moveTo>
                  <a:pt x="0" y="4602480"/>
                </a:moveTo>
                <a:lnTo>
                  <a:pt x="4041647" y="4602480"/>
                </a:lnTo>
                <a:lnTo>
                  <a:pt x="4041647" y="0"/>
                </a:lnTo>
                <a:lnTo>
                  <a:pt x="0" y="0"/>
                </a:lnTo>
                <a:lnTo>
                  <a:pt x="0" y="4602480"/>
                </a:lnTo>
                <a:close/>
              </a:path>
            </a:pathLst>
          </a:custGeom>
          <a:ln w="10667">
            <a:solidFill>
              <a:srgbClr val="FFFF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846446" y="1536904"/>
            <a:ext cx="3740150" cy="444119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53365" indent="-241300" algn="just">
              <a:lnSpc>
                <a:spcPct val="100000"/>
              </a:lnSpc>
              <a:spcBef>
                <a:spcPts val="395"/>
              </a:spcBef>
              <a:buFont typeface="Arial"/>
              <a:buAutoNum type="arabicPeriod"/>
              <a:tabLst>
                <a:tab pos="254000" algn="l"/>
              </a:tabLst>
            </a:pPr>
            <a:r>
              <a:rPr sz="1700" spc="-5" dirty="0">
                <a:latin typeface="Arial"/>
                <a:cs typeface="Arial"/>
              </a:rPr>
              <a:t>Intermittent </a:t>
            </a:r>
            <a:r>
              <a:rPr sz="1700" dirty="0">
                <a:latin typeface="Arial"/>
                <a:cs typeface="Arial"/>
              </a:rPr>
              <a:t>and pulsating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flow</a:t>
            </a:r>
            <a:endParaRPr sz="1700">
              <a:latin typeface="Arial"/>
              <a:cs typeface="Arial"/>
            </a:endParaRPr>
          </a:p>
          <a:p>
            <a:pPr marL="252729" indent="-240665" algn="just">
              <a:lnSpc>
                <a:spcPct val="100000"/>
              </a:lnSpc>
              <a:spcBef>
                <a:spcPts val="300"/>
              </a:spcBef>
              <a:buFont typeface="Arial"/>
              <a:buAutoNum type="arabicPeriod"/>
              <a:tabLst>
                <a:tab pos="253365" algn="l"/>
              </a:tabLst>
            </a:pPr>
            <a:r>
              <a:rPr sz="1700" dirty="0">
                <a:latin typeface="Arial"/>
                <a:cs typeface="Arial"/>
              </a:rPr>
              <a:t>For small discharge, high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heads.</a:t>
            </a:r>
            <a:endParaRPr sz="1700">
              <a:latin typeface="Arial"/>
              <a:cs typeface="Arial"/>
            </a:endParaRPr>
          </a:p>
          <a:p>
            <a:pPr marL="254000" marR="589915" indent="-254000" algn="just">
              <a:lnSpc>
                <a:spcPct val="80000"/>
              </a:lnSpc>
              <a:spcBef>
                <a:spcPts val="700"/>
              </a:spcBef>
              <a:buFont typeface="Arial"/>
              <a:buAutoNum type="arabicPeriod"/>
              <a:tabLst>
                <a:tab pos="254000" algn="l"/>
              </a:tabLst>
            </a:pPr>
            <a:r>
              <a:rPr sz="1700" dirty="0">
                <a:latin typeface="Arial"/>
                <a:cs typeface="Arial"/>
              </a:rPr>
              <a:t>Can handle pure </a:t>
            </a:r>
            <a:r>
              <a:rPr sz="1700" spc="-5" dirty="0">
                <a:latin typeface="Arial"/>
                <a:cs typeface="Arial"/>
              </a:rPr>
              <a:t>water </a:t>
            </a:r>
            <a:r>
              <a:rPr sz="1700" dirty="0">
                <a:latin typeface="Arial"/>
                <a:cs typeface="Arial"/>
              </a:rPr>
              <a:t>or less  viscous liquids only </a:t>
            </a:r>
            <a:r>
              <a:rPr sz="1700" spc="-5" dirty="0">
                <a:latin typeface="Arial"/>
                <a:cs typeface="Arial"/>
              </a:rPr>
              <a:t>otherwise  </a:t>
            </a:r>
            <a:r>
              <a:rPr sz="1700" dirty="0">
                <a:latin typeface="Arial"/>
                <a:cs typeface="Arial"/>
              </a:rPr>
              <a:t>valves give frequent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trouble.</a:t>
            </a:r>
            <a:endParaRPr sz="1700">
              <a:latin typeface="Arial"/>
              <a:cs typeface="Arial"/>
            </a:endParaRPr>
          </a:p>
          <a:p>
            <a:pPr marL="253365" indent="-241300" algn="just">
              <a:lnSpc>
                <a:spcPct val="100000"/>
              </a:lnSpc>
              <a:spcBef>
                <a:spcPts val="300"/>
              </a:spcBef>
              <a:buFont typeface="Arial"/>
              <a:buAutoNum type="arabicPeriod"/>
              <a:tabLst>
                <a:tab pos="254000" algn="l"/>
              </a:tabLst>
            </a:pPr>
            <a:r>
              <a:rPr sz="1700" dirty="0">
                <a:latin typeface="Arial"/>
                <a:cs typeface="Arial"/>
              </a:rPr>
              <a:t>High initial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cost.</a:t>
            </a:r>
            <a:endParaRPr sz="1700">
              <a:latin typeface="Arial"/>
              <a:cs typeface="Arial"/>
            </a:endParaRPr>
          </a:p>
          <a:p>
            <a:pPr marL="253365" indent="-241300" algn="just">
              <a:lnSpc>
                <a:spcPct val="100000"/>
              </a:lnSpc>
              <a:spcBef>
                <a:spcPts val="285"/>
              </a:spcBef>
              <a:buFont typeface="Arial"/>
              <a:buAutoNum type="arabicPeriod"/>
              <a:tabLst>
                <a:tab pos="254000" algn="l"/>
              </a:tabLst>
            </a:pPr>
            <a:r>
              <a:rPr sz="1700" dirty="0">
                <a:latin typeface="Arial"/>
                <a:cs typeface="Arial"/>
              </a:rPr>
              <a:t>Low speed. Belt drive</a:t>
            </a:r>
            <a:r>
              <a:rPr sz="1700" spc="-15" dirty="0">
                <a:latin typeface="Arial"/>
                <a:cs typeface="Arial"/>
              </a:rPr>
              <a:t> necessary.</a:t>
            </a:r>
            <a:endParaRPr sz="1700">
              <a:latin typeface="Arial"/>
              <a:cs typeface="Arial"/>
            </a:endParaRPr>
          </a:p>
          <a:p>
            <a:pPr marL="252729" indent="-240665" algn="just">
              <a:lnSpc>
                <a:spcPts val="1835"/>
              </a:lnSpc>
              <a:spcBef>
                <a:spcPts val="290"/>
              </a:spcBef>
              <a:buFont typeface="Arial"/>
              <a:buAutoNum type="arabicPeriod"/>
              <a:tabLst>
                <a:tab pos="253365" algn="l"/>
              </a:tabLst>
            </a:pPr>
            <a:r>
              <a:rPr sz="1700" dirty="0">
                <a:latin typeface="Arial"/>
                <a:cs typeface="Arial"/>
              </a:rPr>
              <a:t>High maintenance cost.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Frequent</a:t>
            </a:r>
            <a:endParaRPr sz="1700">
              <a:latin typeface="Arial"/>
              <a:cs typeface="Arial"/>
            </a:endParaRPr>
          </a:p>
          <a:p>
            <a:pPr marL="287020" algn="just">
              <a:lnSpc>
                <a:spcPts val="1835"/>
              </a:lnSpc>
            </a:pPr>
            <a:r>
              <a:rPr sz="1700" dirty="0">
                <a:latin typeface="Arial"/>
                <a:cs typeface="Arial"/>
              </a:rPr>
              <a:t>replacement of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parts.</a:t>
            </a:r>
            <a:endParaRPr sz="1700">
              <a:latin typeface="Arial"/>
              <a:cs typeface="Arial"/>
            </a:endParaRPr>
          </a:p>
          <a:p>
            <a:pPr marL="254000" marR="615315" indent="-254000">
              <a:lnSpc>
                <a:spcPts val="1630"/>
              </a:lnSpc>
              <a:spcBef>
                <a:spcPts val="695"/>
              </a:spcBef>
              <a:buFont typeface="Arial"/>
              <a:buAutoNum type="arabicPeriod" startAt="7"/>
              <a:tabLst>
                <a:tab pos="254000" algn="l"/>
              </a:tabLst>
            </a:pPr>
            <a:r>
              <a:rPr sz="1700" dirty="0">
                <a:latin typeface="Arial"/>
                <a:cs typeface="Arial"/>
              </a:rPr>
              <a:t>Needs </a:t>
            </a:r>
            <a:r>
              <a:rPr sz="1700" spc="-5" dirty="0">
                <a:latin typeface="Arial"/>
                <a:cs typeface="Arial"/>
              </a:rPr>
              <a:t>6-7 times </a:t>
            </a:r>
            <a:r>
              <a:rPr sz="1700" dirty="0">
                <a:latin typeface="Arial"/>
                <a:cs typeface="Arial"/>
              </a:rPr>
              <a:t>area than </a:t>
            </a:r>
            <a:r>
              <a:rPr sz="1700" spc="-5" dirty="0">
                <a:latin typeface="Arial"/>
                <a:cs typeface="Arial"/>
              </a:rPr>
              <a:t>for  centrifugal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pumps.</a:t>
            </a:r>
            <a:endParaRPr sz="1700">
              <a:latin typeface="Arial"/>
              <a:cs typeface="Arial"/>
            </a:endParaRPr>
          </a:p>
          <a:p>
            <a:pPr marL="254000" marR="5080" indent="-254000">
              <a:lnSpc>
                <a:spcPct val="80000"/>
              </a:lnSpc>
              <a:spcBef>
                <a:spcPts val="715"/>
              </a:spcBef>
              <a:buFont typeface="Arial"/>
              <a:buAutoNum type="arabicPeriod" startAt="7"/>
              <a:tabLst>
                <a:tab pos="254000" algn="l"/>
              </a:tabLst>
            </a:pPr>
            <a:r>
              <a:rPr sz="1700" spc="-5" dirty="0">
                <a:latin typeface="Arial"/>
                <a:cs typeface="Arial"/>
              </a:rPr>
              <a:t>Efficiency </a:t>
            </a:r>
            <a:r>
              <a:rPr sz="1700" dirty="0">
                <a:latin typeface="Arial"/>
                <a:cs typeface="Arial"/>
              </a:rPr>
              <a:t>of low head pumps as low  as 40 per cent due </a:t>
            </a:r>
            <a:r>
              <a:rPr sz="1700" spc="-5" dirty="0">
                <a:latin typeface="Arial"/>
                <a:cs typeface="Arial"/>
              </a:rPr>
              <a:t>to the </a:t>
            </a:r>
            <a:r>
              <a:rPr sz="1700" dirty="0">
                <a:latin typeface="Arial"/>
                <a:cs typeface="Arial"/>
              </a:rPr>
              <a:t>energy  losses.</a:t>
            </a:r>
            <a:endParaRPr sz="1700">
              <a:latin typeface="Arial"/>
              <a:cs typeface="Arial"/>
            </a:endParaRPr>
          </a:p>
          <a:p>
            <a:pPr marL="250190" indent="-238125">
              <a:lnSpc>
                <a:spcPct val="100000"/>
              </a:lnSpc>
              <a:spcBef>
                <a:spcPts val="290"/>
              </a:spcBef>
              <a:buFont typeface="Arial"/>
              <a:buAutoNum type="arabicPeriod" startAt="7"/>
              <a:tabLst>
                <a:tab pos="250825" algn="l"/>
              </a:tabLst>
            </a:pPr>
            <a:r>
              <a:rPr sz="1700" spc="-30" dirty="0">
                <a:latin typeface="Arial"/>
                <a:cs typeface="Arial"/>
              </a:rPr>
              <a:t>Torque </a:t>
            </a:r>
            <a:r>
              <a:rPr sz="1700" dirty="0">
                <a:latin typeface="Arial"/>
                <a:cs typeface="Arial"/>
              </a:rPr>
              <a:t>not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uniform.</a:t>
            </a:r>
            <a:endParaRPr sz="1700">
              <a:latin typeface="Arial"/>
              <a:cs typeface="Arial"/>
            </a:endParaRPr>
          </a:p>
          <a:p>
            <a:pPr marL="287020" marR="316230" indent="-274955">
              <a:lnSpc>
                <a:spcPct val="80000"/>
              </a:lnSpc>
              <a:spcBef>
                <a:spcPts val="705"/>
              </a:spcBef>
              <a:buFont typeface="Arial"/>
              <a:buAutoNum type="arabicPeriod" startAt="7"/>
              <a:tabLst>
                <a:tab pos="374650" algn="l"/>
              </a:tabLst>
            </a:pPr>
            <a:r>
              <a:rPr sz="1700" dirty="0">
                <a:latin typeface="Arial"/>
                <a:cs typeface="Arial"/>
              </a:rPr>
              <a:t>Complicated construction.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More  number of spare </a:t>
            </a:r>
            <a:r>
              <a:rPr sz="1700" spc="-5" dirty="0">
                <a:latin typeface="Arial"/>
                <a:cs typeface="Arial"/>
              </a:rPr>
              <a:t>parts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needed.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1484375" y="492759"/>
              <a:ext cx="3704844" cy="7081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6369" y="1448561"/>
              <a:ext cx="7499984" cy="4320540"/>
            </a:xfrm>
            <a:custGeom>
              <a:avLst/>
              <a:gdLst/>
              <a:ahLst/>
              <a:cxnLst/>
              <a:rect l="l" t="t" r="r" b="b"/>
              <a:pathLst>
                <a:path w="7499984" h="4320540">
                  <a:moveTo>
                    <a:pt x="0" y="0"/>
                  </a:moveTo>
                  <a:lnTo>
                    <a:pt x="7499604" y="0"/>
                  </a:lnTo>
                </a:path>
                <a:path w="7499984" h="4320540">
                  <a:moveTo>
                    <a:pt x="0" y="480060"/>
                  </a:moveTo>
                  <a:lnTo>
                    <a:pt x="7499604" y="480060"/>
                  </a:lnTo>
                </a:path>
                <a:path w="7499984" h="4320540">
                  <a:moveTo>
                    <a:pt x="0" y="960120"/>
                  </a:moveTo>
                  <a:lnTo>
                    <a:pt x="7499604" y="960120"/>
                  </a:lnTo>
                </a:path>
                <a:path w="7499984" h="4320540">
                  <a:moveTo>
                    <a:pt x="0" y="1440179"/>
                  </a:moveTo>
                  <a:lnTo>
                    <a:pt x="7499604" y="1440179"/>
                  </a:lnTo>
                </a:path>
                <a:path w="7499984" h="4320540">
                  <a:moveTo>
                    <a:pt x="0" y="1920239"/>
                  </a:moveTo>
                  <a:lnTo>
                    <a:pt x="7499604" y="1920239"/>
                  </a:lnTo>
                </a:path>
                <a:path w="7499984" h="4320540">
                  <a:moveTo>
                    <a:pt x="0" y="2400300"/>
                  </a:moveTo>
                  <a:lnTo>
                    <a:pt x="7499604" y="2400300"/>
                  </a:lnTo>
                </a:path>
                <a:path w="7499984" h="4320540">
                  <a:moveTo>
                    <a:pt x="0" y="2880360"/>
                  </a:moveTo>
                  <a:lnTo>
                    <a:pt x="7499604" y="2880360"/>
                  </a:lnTo>
                </a:path>
                <a:path w="7499984" h="4320540">
                  <a:moveTo>
                    <a:pt x="0" y="3360420"/>
                  </a:moveTo>
                  <a:lnTo>
                    <a:pt x="7499604" y="3360420"/>
                  </a:lnTo>
                </a:path>
                <a:path w="7499984" h="4320540">
                  <a:moveTo>
                    <a:pt x="0" y="3840479"/>
                  </a:moveTo>
                  <a:lnTo>
                    <a:pt x="7499604" y="3840479"/>
                  </a:lnTo>
                </a:path>
                <a:path w="7499984" h="4320540">
                  <a:moveTo>
                    <a:pt x="0" y="4320540"/>
                  </a:moveTo>
                  <a:lnTo>
                    <a:pt x="7499604" y="4320540"/>
                  </a:lnTo>
                </a:path>
              </a:pathLst>
            </a:custGeom>
            <a:ln w="25908">
              <a:solidFill>
                <a:srgbClr val="389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98853" y="1290294"/>
            <a:ext cx="2072639" cy="482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3594">
              <a:lnSpc>
                <a:spcPct val="157500"/>
              </a:lnSpc>
              <a:spcBef>
                <a:spcPts val="100"/>
              </a:spcBef>
            </a:pPr>
            <a:r>
              <a:rPr sz="2000" i="1" dirty="0">
                <a:solidFill>
                  <a:srgbClr val="0D0D0D"/>
                </a:solidFill>
                <a:latin typeface="Times New Roman"/>
                <a:cs typeface="Times New Roman"/>
              </a:rPr>
              <a:t>Agricultu</a:t>
            </a:r>
            <a:r>
              <a:rPr sz="2000" i="1" spc="-70" dirty="0">
                <a:solidFill>
                  <a:srgbClr val="0D0D0D"/>
                </a:solidFill>
                <a:latin typeface="Times New Roman"/>
                <a:cs typeface="Times New Roman"/>
              </a:rPr>
              <a:t>r</a:t>
            </a:r>
            <a:r>
              <a:rPr sz="2000" i="1" dirty="0">
                <a:solidFill>
                  <a:srgbClr val="0D0D0D"/>
                </a:solidFill>
                <a:latin typeface="Times New Roman"/>
                <a:cs typeface="Times New Roman"/>
              </a:rPr>
              <a:t>e.  Chemical.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57500"/>
              </a:lnSpc>
            </a:pPr>
            <a:r>
              <a:rPr sz="2000" i="1" dirty="0">
                <a:solidFill>
                  <a:srgbClr val="0D0D0D"/>
                </a:solidFill>
                <a:latin typeface="Times New Roman"/>
                <a:cs typeface="Times New Roman"/>
              </a:rPr>
              <a:t>Desalination.  Horizontal</a:t>
            </a:r>
            <a:r>
              <a:rPr sz="2000" i="1" spc="-10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D0D0D"/>
                </a:solidFill>
                <a:latin typeface="Times New Roman"/>
                <a:cs typeface="Times New Roman"/>
              </a:rPr>
              <a:t>Drilling.  General Industries.  Mining.</a:t>
            </a:r>
            <a:endParaRPr sz="2000">
              <a:latin typeface="Times New Roman"/>
              <a:cs typeface="Times New Roman"/>
            </a:endParaRPr>
          </a:p>
          <a:p>
            <a:pPr marL="12700" marR="370205">
              <a:lnSpc>
                <a:spcPct val="157500"/>
              </a:lnSpc>
            </a:pPr>
            <a:r>
              <a:rPr sz="2000" i="1" dirty="0">
                <a:solidFill>
                  <a:srgbClr val="0D0D0D"/>
                </a:solidFill>
                <a:latin typeface="Times New Roman"/>
                <a:cs typeface="Times New Roman"/>
              </a:rPr>
              <a:t>Oil and Gas.  Pulp </a:t>
            </a:r>
            <a:r>
              <a:rPr sz="2000" i="1" spc="5" dirty="0">
                <a:solidFill>
                  <a:srgbClr val="0D0D0D"/>
                </a:solidFill>
                <a:latin typeface="Times New Roman"/>
                <a:cs typeface="Times New Roman"/>
              </a:rPr>
              <a:t>and </a:t>
            </a:r>
            <a:r>
              <a:rPr sz="2000" i="1" spc="-35" dirty="0">
                <a:solidFill>
                  <a:srgbClr val="0D0D0D"/>
                </a:solidFill>
                <a:latin typeface="Times New Roman"/>
                <a:cs typeface="Times New Roman"/>
              </a:rPr>
              <a:t>Paper.  </a:t>
            </a:r>
            <a:r>
              <a:rPr sz="2000" i="1" dirty="0">
                <a:solidFill>
                  <a:srgbClr val="0D0D0D"/>
                </a:solidFill>
                <a:latin typeface="Times New Roman"/>
                <a:cs typeface="Times New Roman"/>
              </a:rPr>
              <a:t>Sewer</a:t>
            </a:r>
            <a:r>
              <a:rPr sz="2000" i="1" spc="-9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D0D0D"/>
                </a:solidFill>
                <a:latin typeface="Times New Roman"/>
                <a:cs typeface="Times New Roman"/>
              </a:rPr>
              <a:t>Cleaning.  Steel.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0" y="0"/>
            <a:ext cx="9142730" cy="6858000"/>
            <a:chOff x="1780" y="0"/>
            <a:chExt cx="9142730" cy="6858000"/>
          </a:xfrm>
        </p:grpSpPr>
        <p:sp>
          <p:nvSpPr>
            <p:cNvPr id="3" name="object 3"/>
            <p:cNvSpPr/>
            <p:nvPr/>
          </p:nvSpPr>
          <p:spPr>
            <a:xfrm>
              <a:off x="3550919" y="2823972"/>
              <a:ext cx="3250692" cy="4770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75430" y="2853435"/>
              <a:ext cx="3178175" cy="403860"/>
            </a:xfrm>
            <a:custGeom>
              <a:avLst/>
              <a:gdLst/>
              <a:ahLst/>
              <a:cxnLst/>
              <a:rect l="l" t="t" r="r" b="b"/>
              <a:pathLst>
                <a:path w="3178175" h="403860">
                  <a:moveTo>
                    <a:pt x="952246" y="6730"/>
                  </a:moveTo>
                  <a:lnTo>
                    <a:pt x="868934" y="6730"/>
                  </a:lnTo>
                  <a:lnTo>
                    <a:pt x="716788" y="397255"/>
                  </a:lnTo>
                  <a:lnTo>
                    <a:pt x="800481" y="397255"/>
                  </a:lnTo>
                  <a:lnTo>
                    <a:pt x="832612" y="308483"/>
                  </a:lnTo>
                  <a:lnTo>
                    <a:pt x="1073143" y="308483"/>
                  </a:lnTo>
                  <a:lnTo>
                    <a:pt x="1046785" y="242697"/>
                  </a:lnTo>
                  <a:lnTo>
                    <a:pt x="856869" y="242697"/>
                  </a:lnTo>
                  <a:lnTo>
                    <a:pt x="909701" y="97789"/>
                  </a:lnTo>
                  <a:lnTo>
                    <a:pt x="988728" y="97789"/>
                  </a:lnTo>
                  <a:lnTo>
                    <a:pt x="952246" y="6730"/>
                  </a:lnTo>
                  <a:close/>
                </a:path>
                <a:path w="3178175" h="403860">
                  <a:moveTo>
                    <a:pt x="1073143" y="308483"/>
                  </a:moveTo>
                  <a:lnTo>
                    <a:pt x="988822" y="308483"/>
                  </a:lnTo>
                  <a:lnTo>
                    <a:pt x="1022858" y="397255"/>
                  </a:lnTo>
                  <a:lnTo>
                    <a:pt x="1108710" y="397255"/>
                  </a:lnTo>
                  <a:lnTo>
                    <a:pt x="1073143" y="308483"/>
                  </a:lnTo>
                  <a:close/>
                </a:path>
                <a:path w="3178175" h="403860">
                  <a:moveTo>
                    <a:pt x="988728" y="97789"/>
                  </a:moveTo>
                  <a:lnTo>
                    <a:pt x="909701" y="97789"/>
                  </a:lnTo>
                  <a:lnTo>
                    <a:pt x="963422" y="242697"/>
                  </a:lnTo>
                  <a:lnTo>
                    <a:pt x="1046785" y="242697"/>
                  </a:lnTo>
                  <a:lnTo>
                    <a:pt x="988728" y="97789"/>
                  </a:lnTo>
                  <a:close/>
                </a:path>
                <a:path w="3178175" h="403860">
                  <a:moveTo>
                    <a:pt x="2616454" y="0"/>
                  </a:moveTo>
                  <a:lnTo>
                    <a:pt x="2571591" y="3889"/>
                  </a:lnTo>
                  <a:lnTo>
                    <a:pt x="2532253" y="15493"/>
                  </a:lnTo>
                  <a:lnTo>
                    <a:pt x="2493623" y="39550"/>
                  </a:lnTo>
                  <a:lnTo>
                    <a:pt x="2461180" y="75898"/>
                  </a:lnTo>
                  <a:lnTo>
                    <a:pt x="2437624" y="125672"/>
                  </a:lnTo>
                  <a:lnTo>
                    <a:pt x="2428722" y="175722"/>
                  </a:lnTo>
                  <a:lnTo>
                    <a:pt x="2427605" y="204342"/>
                  </a:lnTo>
                  <a:lnTo>
                    <a:pt x="2430819" y="248493"/>
                  </a:lnTo>
                  <a:lnTo>
                    <a:pt x="2440463" y="287607"/>
                  </a:lnTo>
                  <a:lnTo>
                    <a:pt x="2479040" y="350774"/>
                  </a:lnTo>
                  <a:lnTo>
                    <a:pt x="2539301" y="390604"/>
                  </a:lnTo>
                  <a:lnTo>
                    <a:pt x="2576159" y="400548"/>
                  </a:lnTo>
                  <a:lnTo>
                    <a:pt x="2617470" y="403860"/>
                  </a:lnTo>
                  <a:lnTo>
                    <a:pt x="2658356" y="400526"/>
                  </a:lnTo>
                  <a:lnTo>
                    <a:pt x="2694908" y="390525"/>
                  </a:lnTo>
                  <a:lnTo>
                    <a:pt x="2727126" y="373856"/>
                  </a:lnTo>
                  <a:lnTo>
                    <a:pt x="2755011" y="350519"/>
                  </a:lnTo>
                  <a:lnTo>
                    <a:pt x="2765734" y="336550"/>
                  </a:lnTo>
                  <a:lnTo>
                    <a:pt x="2617216" y="336550"/>
                  </a:lnTo>
                  <a:lnTo>
                    <a:pt x="2594713" y="334406"/>
                  </a:lnTo>
                  <a:lnTo>
                    <a:pt x="2555851" y="317261"/>
                  </a:lnTo>
                  <a:lnTo>
                    <a:pt x="2526063" y="283132"/>
                  </a:lnTo>
                  <a:lnTo>
                    <a:pt x="2510684" y="232876"/>
                  </a:lnTo>
                  <a:lnTo>
                    <a:pt x="2508812" y="202564"/>
                  </a:lnTo>
                  <a:lnTo>
                    <a:pt x="2508818" y="200660"/>
                  </a:lnTo>
                  <a:lnTo>
                    <a:pt x="2516251" y="142827"/>
                  </a:lnTo>
                  <a:lnTo>
                    <a:pt x="2538603" y="100837"/>
                  </a:lnTo>
                  <a:lnTo>
                    <a:pt x="2573194" y="75803"/>
                  </a:lnTo>
                  <a:lnTo>
                    <a:pt x="2617216" y="67437"/>
                  </a:lnTo>
                  <a:lnTo>
                    <a:pt x="2765309" y="67437"/>
                  </a:lnTo>
                  <a:lnTo>
                    <a:pt x="2754630" y="53593"/>
                  </a:lnTo>
                  <a:lnTo>
                    <a:pt x="2726557" y="30164"/>
                  </a:lnTo>
                  <a:lnTo>
                    <a:pt x="2694162" y="13414"/>
                  </a:lnTo>
                  <a:lnTo>
                    <a:pt x="2657457" y="3355"/>
                  </a:lnTo>
                  <a:lnTo>
                    <a:pt x="2616454" y="0"/>
                  </a:lnTo>
                  <a:close/>
                </a:path>
                <a:path w="3178175" h="403860">
                  <a:moveTo>
                    <a:pt x="2765309" y="67437"/>
                  </a:moveTo>
                  <a:lnTo>
                    <a:pt x="2617216" y="67437"/>
                  </a:lnTo>
                  <a:lnTo>
                    <a:pt x="2640387" y="69506"/>
                  </a:lnTo>
                  <a:lnTo>
                    <a:pt x="2661142" y="75707"/>
                  </a:lnTo>
                  <a:lnTo>
                    <a:pt x="2695448" y="100456"/>
                  </a:lnTo>
                  <a:lnTo>
                    <a:pt x="2717514" y="142081"/>
                  </a:lnTo>
                  <a:lnTo>
                    <a:pt x="2724912" y="200660"/>
                  </a:lnTo>
                  <a:lnTo>
                    <a:pt x="2723010" y="232523"/>
                  </a:lnTo>
                  <a:lnTo>
                    <a:pt x="2707874" y="283438"/>
                  </a:lnTo>
                  <a:lnTo>
                    <a:pt x="2678491" y="317422"/>
                  </a:lnTo>
                  <a:lnTo>
                    <a:pt x="2639768" y="334428"/>
                  </a:lnTo>
                  <a:lnTo>
                    <a:pt x="2617216" y="336550"/>
                  </a:lnTo>
                  <a:lnTo>
                    <a:pt x="2765734" y="336550"/>
                  </a:lnTo>
                  <a:lnTo>
                    <a:pt x="2777513" y="321204"/>
                  </a:lnTo>
                  <a:lnTo>
                    <a:pt x="2793587" y="286781"/>
                  </a:lnTo>
                  <a:lnTo>
                    <a:pt x="2803231" y="247239"/>
                  </a:lnTo>
                  <a:lnTo>
                    <a:pt x="2806446" y="202564"/>
                  </a:lnTo>
                  <a:lnTo>
                    <a:pt x="2803207" y="157464"/>
                  </a:lnTo>
                  <a:lnTo>
                    <a:pt x="2793491" y="117601"/>
                  </a:lnTo>
                  <a:lnTo>
                    <a:pt x="2777299" y="82978"/>
                  </a:lnTo>
                  <a:lnTo>
                    <a:pt x="2765309" y="67437"/>
                  </a:lnTo>
                  <a:close/>
                </a:path>
                <a:path w="3178175" h="403860">
                  <a:moveTo>
                    <a:pt x="2945511" y="6730"/>
                  </a:moveTo>
                  <a:lnTo>
                    <a:pt x="2866644" y="6730"/>
                  </a:lnTo>
                  <a:lnTo>
                    <a:pt x="2866768" y="222758"/>
                  </a:lnTo>
                  <a:lnTo>
                    <a:pt x="2868612" y="272557"/>
                  </a:lnTo>
                  <a:lnTo>
                    <a:pt x="2874391" y="314198"/>
                  </a:lnTo>
                  <a:lnTo>
                    <a:pt x="2896489" y="357377"/>
                  </a:lnTo>
                  <a:lnTo>
                    <a:pt x="2928493" y="384077"/>
                  </a:lnTo>
                  <a:lnTo>
                    <a:pt x="2977864" y="400685"/>
                  </a:lnTo>
                  <a:lnTo>
                    <a:pt x="3027045" y="403860"/>
                  </a:lnTo>
                  <a:lnTo>
                    <a:pt x="3049115" y="403121"/>
                  </a:lnTo>
                  <a:lnTo>
                    <a:pt x="3102229" y="392049"/>
                  </a:lnTo>
                  <a:lnTo>
                    <a:pt x="3138840" y="369671"/>
                  </a:lnTo>
                  <a:lnTo>
                    <a:pt x="3162665" y="337994"/>
                  </a:lnTo>
                  <a:lnTo>
                    <a:pt x="3163250" y="336550"/>
                  </a:lnTo>
                  <a:lnTo>
                    <a:pt x="3024632" y="336550"/>
                  </a:lnTo>
                  <a:lnTo>
                    <a:pt x="3009012" y="335643"/>
                  </a:lnTo>
                  <a:lnTo>
                    <a:pt x="2972562" y="321944"/>
                  </a:lnTo>
                  <a:lnTo>
                    <a:pt x="2948432" y="283463"/>
                  </a:lnTo>
                  <a:lnTo>
                    <a:pt x="2945699" y="241190"/>
                  </a:lnTo>
                  <a:lnTo>
                    <a:pt x="2945548" y="222758"/>
                  </a:lnTo>
                  <a:lnTo>
                    <a:pt x="2945511" y="6730"/>
                  </a:lnTo>
                  <a:close/>
                </a:path>
                <a:path w="3178175" h="403860">
                  <a:moveTo>
                    <a:pt x="3178175" y="6730"/>
                  </a:moveTo>
                  <a:lnTo>
                    <a:pt x="3099308" y="6730"/>
                  </a:lnTo>
                  <a:lnTo>
                    <a:pt x="3099308" y="222758"/>
                  </a:lnTo>
                  <a:lnTo>
                    <a:pt x="3099122" y="241190"/>
                  </a:lnTo>
                  <a:lnTo>
                    <a:pt x="3095752" y="289051"/>
                  </a:lnTo>
                  <a:lnTo>
                    <a:pt x="3075304" y="322834"/>
                  </a:lnTo>
                  <a:lnTo>
                    <a:pt x="3024632" y="336550"/>
                  </a:lnTo>
                  <a:lnTo>
                    <a:pt x="3163250" y="336550"/>
                  </a:lnTo>
                  <a:lnTo>
                    <a:pt x="3174531" y="294078"/>
                  </a:lnTo>
                  <a:lnTo>
                    <a:pt x="3177709" y="245778"/>
                  </a:lnTo>
                  <a:lnTo>
                    <a:pt x="3178135" y="215011"/>
                  </a:lnTo>
                  <a:lnTo>
                    <a:pt x="3178175" y="6730"/>
                  </a:lnTo>
                  <a:close/>
                </a:path>
                <a:path w="3178175" h="403860">
                  <a:moveTo>
                    <a:pt x="2131314" y="6730"/>
                  </a:moveTo>
                  <a:lnTo>
                    <a:pt x="2038858" y="6730"/>
                  </a:lnTo>
                  <a:lnTo>
                    <a:pt x="2181860" y="232917"/>
                  </a:lnTo>
                  <a:lnTo>
                    <a:pt x="2181860" y="397255"/>
                  </a:lnTo>
                  <a:lnTo>
                    <a:pt x="2260473" y="397255"/>
                  </a:lnTo>
                  <a:lnTo>
                    <a:pt x="2260473" y="233425"/>
                  </a:lnTo>
                  <a:lnTo>
                    <a:pt x="2306259" y="161162"/>
                  </a:lnTo>
                  <a:lnTo>
                    <a:pt x="2223135" y="161162"/>
                  </a:lnTo>
                  <a:lnTo>
                    <a:pt x="2131314" y="6730"/>
                  </a:lnTo>
                  <a:close/>
                </a:path>
                <a:path w="3178175" h="403860">
                  <a:moveTo>
                    <a:pt x="2404110" y="6730"/>
                  </a:moveTo>
                  <a:lnTo>
                    <a:pt x="2313178" y="6730"/>
                  </a:lnTo>
                  <a:lnTo>
                    <a:pt x="2223135" y="161162"/>
                  </a:lnTo>
                  <a:lnTo>
                    <a:pt x="2306259" y="161162"/>
                  </a:lnTo>
                  <a:lnTo>
                    <a:pt x="2404110" y="6730"/>
                  </a:lnTo>
                  <a:close/>
                </a:path>
                <a:path w="3178175" h="403860">
                  <a:moveTo>
                    <a:pt x="1625854" y="6730"/>
                  </a:moveTo>
                  <a:lnTo>
                    <a:pt x="1546987" y="6730"/>
                  </a:lnTo>
                  <a:lnTo>
                    <a:pt x="1546987" y="397255"/>
                  </a:lnTo>
                  <a:lnTo>
                    <a:pt x="1625854" y="397255"/>
                  </a:lnTo>
                  <a:lnTo>
                    <a:pt x="1625854" y="279273"/>
                  </a:lnTo>
                  <a:lnTo>
                    <a:pt x="1689735" y="213994"/>
                  </a:lnTo>
                  <a:lnTo>
                    <a:pt x="1779945" y="213994"/>
                  </a:lnTo>
                  <a:lnTo>
                    <a:pt x="1757887" y="180086"/>
                  </a:lnTo>
                  <a:lnTo>
                    <a:pt x="1625854" y="180086"/>
                  </a:lnTo>
                  <a:lnTo>
                    <a:pt x="1625854" y="6730"/>
                  </a:lnTo>
                  <a:close/>
                </a:path>
                <a:path w="3178175" h="403860">
                  <a:moveTo>
                    <a:pt x="1779945" y="213994"/>
                  </a:moveTo>
                  <a:lnTo>
                    <a:pt x="1689735" y="213994"/>
                  </a:lnTo>
                  <a:lnTo>
                    <a:pt x="1797177" y="397255"/>
                  </a:lnTo>
                  <a:lnTo>
                    <a:pt x="1899158" y="397255"/>
                  </a:lnTo>
                  <a:lnTo>
                    <a:pt x="1779945" y="213994"/>
                  </a:lnTo>
                  <a:close/>
                </a:path>
                <a:path w="3178175" h="403860">
                  <a:moveTo>
                    <a:pt x="1891157" y="6730"/>
                  </a:moveTo>
                  <a:lnTo>
                    <a:pt x="1785112" y="6730"/>
                  </a:lnTo>
                  <a:lnTo>
                    <a:pt x="1625854" y="180086"/>
                  </a:lnTo>
                  <a:lnTo>
                    <a:pt x="1757887" y="180086"/>
                  </a:lnTo>
                  <a:lnTo>
                    <a:pt x="1744091" y="158876"/>
                  </a:lnTo>
                  <a:lnTo>
                    <a:pt x="1891157" y="6730"/>
                  </a:lnTo>
                  <a:close/>
                </a:path>
                <a:path w="3178175" h="403860">
                  <a:moveTo>
                    <a:pt x="1228725" y="6730"/>
                  </a:moveTo>
                  <a:lnTo>
                    <a:pt x="1152017" y="6730"/>
                  </a:lnTo>
                  <a:lnTo>
                    <a:pt x="1152017" y="397255"/>
                  </a:lnTo>
                  <a:lnTo>
                    <a:pt x="1225296" y="397255"/>
                  </a:lnTo>
                  <a:lnTo>
                    <a:pt x="1225296" y="142621"/>
                  </a:lnTo>
                  <a:lnTo>
                    <a:pt x="1312059" y="142621"/>
                  </a:lnTo>
                  <a:lnTo>
                    <a:pt x="1228725" y="6730"/>
                  </a:lnTo>
                  <a:close/>
                </a:path>
                <a:path w="3178175" h="403860">
                  <a:moveTo>
                    <a:pt x="1312059" y="142621"/>
                  </a:moveTo>
                  <a:lnTo>
                    <a:pt x="1225296" y="142621"/>
                  </a:lnTo>
                  <a:lnTo>
                    <a:pt x="1382649" y="397255"/>
                  </a:lnTo>
                  <a:lnTo>
                    <a:pt x="1461770" y="397255"/>
                  </a:lnTo>
                  <a:lnTo>
                    <a:pt x="1461770" y="267462"/>
                  </a:lnTo>
                  <a:lnTo>
                    <a:pt x="1388618" y="267462"/>
                  </a:lnTo>
                  <a:lnTo>
                    <a:pt x="1312059" y="142621"/>
                  </a:lnTo>
                  <a:close/>
                </a:path>
                <a:path w="3178175" h="403860">
                  <a:moveTo>
                    <a:pt x="1461770" y="6730"/>
                  </a:moveTo>
                  <a:lnTo>
                    <a:pt x="1388618" y="6730"/>
                  </a:lnTo>
                  <a:lnTo>
                    <a:pt x="1388618" y="267462"/>
                  </a:lnTo>
                  <a:lnTo>
                    <a:pt x="1461770" y="267462"/>
                  </a:lnTo>
                  <a:lnTo>
                    <a:pt x="1461770" y="6730"/>
                  </a:lnTo>
                  <a:close/>
                </a:path>
                <a:path w="3178175" h="403860">
                  <a:moveTo>
                    <a:pt x="440944" y="6730"/>
                  </a:moveTo>
                  <a:lnTo>
                    <a:pt x="362077" y="6730"/>
                  </a:lnTo>
                  <a:lnTo>
                    <a:pt x="362077" y="397255"/>
                  </a:lnTo>
                  <a:lnTo>
                    <a:pt x="440944" y="397255"/>
                  </a:lnTo>
                  <a:lnTo>
                    <a:pt x="440944" y="226440"/>
                  </a:lnTo>
                  <a:lnTo>
                    <a:pt x="674243" y="226440"/>
                  </a:lnTo>
                  <a:lnTo>
                    <a:pt x="674243" y="160400"/>
                  </a:lnTo>
                  <a:lnTo>
                    <a:pt x="440944" y="160400"/>
                  </a:lnTo>
                  <a:lnTo>
                    <a:pt x="440944" y="6730"/>
                  </a:lnTo>
                  <a:close/>
                </a:path>
                <a:path w="3178175" h="403860">
                  <a:moveTo>
                    <a:pt x="674243" y="226440"/>
                  </a:moveTo>
                  <a:lnTo>
                    <a:pt x="595376" y="226440"/>
                  </a:lnTo>
                  <a:lnTo>
                    <a:pt x="595376" y="397255"/>
                  </a:lnTo>
                  <a:lnTo>
                    <a:pt x="674243" y="397255"/>
                  </a:lnTo>
                  <a:lnTo>
                    <a:pt x="674243" y="226440"/>
                  </a:lnTo>
                  <a:close/>
                </a:path>
                <a:path w="3178175" h="403860">
                  <a:moveTo>
                    <a:pt x="674243" y="6730"/>
                  </a:moveTo>
                  <a:lnTo>
                    <a:pt x="595376" y="6730"/>
                  </a:lnTo>
                  <a:lnTo>
                    <a:pt x="595376" y="160400"/>
                  </a:lnTo>
                  <a:lnTo>
                    <a:pt x="674243" y="160400"/>
                  </a:lnTo>
                  <a:lnTo>
                    <a:pt x="674243" y="6730"/>
                  </a:lnTo>
                  <a:close/>
                </a:path>
                <a:path w="3178175" h="403860">
                  <a:moveTo>
                    <a:pt x="194818" y="72771"/>
                  </a:moveTo>
                  <a:lnTo>
                    <a:pt x="115951" y="72771"/>
                  </a:lnTo>
                  <a:lnTo>
                    <a:pt x="115951" y="397255"/>
                  </a:lnTo>
                  <a:lnTo>
                    <a:pt x="194818" y="397255"/>
                  </a:lnTo>
                  <a:lnTo>
                    <a:pt x="194818" y="72771"/>
                  </a:lnTo>
                  <a:close/>
                </a:path>
                <a:path w="3178175" h="403860">
                  <a:moveTo>
                    <a:pt x="310388" y="6730"/>
                  </a:moveTo>
                  <a:lnTo>
                    <a:pt x="0" y="6730"/>
                  </a:lnTo>
                  <a:lnTo>
                    <a:pt x="0" y="72771"/>
                  </a:lnTo>
                  <a:lnTo>
                    <a:pt x="310388" y="72771"/>
                  </a:lnTo>
                  <a:lnTo>
                    <a:pt x="310388" y="6730"/>
                  </a:lnTo>
                  <a:close/>
                </a:path>
              </a:pathLst>
            </a:custGeom>
            <a:solidFill>
              <a:srgbClr val="F1E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75430" y="2853435"/>
              <a:ext cx="3178175" cy="403860"/>
            </a:xfrm>
            <a:custGeom>
              <a:avLst/>
              <a:gdLst/>
              <a:ahLst/>
              <a:cxnLst/>
              <a:rect l="l" t="t" r="r" b="b"/>
              <a:pathLst>
                <a:path w="3178175" h="403860">
                  <a:moveTo>
                    <a:pt x="909701" y="97789"/>
                  </a:moveTo>
                  <a:lnTo>
                    <a:pt x="856869" y="242697"/>
                  </a:lnTo>
                  <a:lnTo>
                    <a:pt x="963422" y="242697"/>
                  </a:lnTo>
                  <a:lnTo>
                    <a:pt x="909701" y="97789"/>
                  </a:lnTo>
                  <a:close/>
                </a:path>
                <a:path w="3178175" h="403860">
                  <a:moveTo>
                    <a:pt x="2617216" y="67437"/>
                  </a:moveTo>
                  <a:lnTo>
                    <a:pt x="2573194" y="75803"/>
                  </a:lnTo>
                  <a:lnTo>
                    <a:pt x="2538603" y="100837"/>
                  </a:lnTo>
                  <a:lnTo>
                    <a:pt x="2516251" y="142827"/>
                  </a:lnTo>
                  <a:lnTo>
                    <a:pt x="2508758" y="201675"/>
                  </a:lnTo>
                  <a:lnTo>
                    <a:pt x="2510684" y="232876"/>
                  </a:lnTo>
                  <a:lnTo>
                    <a:pt x="2526063" y="283132"/>
                  </a:lnTo>
                  <a:lnTo>
                    <a:pt x="2555851" y="317261"/>
                  </a:lnTo>
                  <a:lnTo>
                    <a:pt x="2594713" y="334406"/>
                  </a:lnTo>
                  <a:lnTo>
                    <a:pt x="2617216" y="336550"/>
                  </a:lnTo>
                  <a:lnTo>
                    <a:pt x="2639768" y="334428"/>
                  </a:lnTo>
                  <a:lnTo>
                    <a:pt x="2678491" y="317422"/>
                  </a:lnTo>
                  <a:lnTo>
                    <a:pt x="2707874" y="283438"/>
                  </a:lnTo>
                  <a:lnTo>
                    <a:pt x="2723010" y="232523"/>
                  </a:lnTo>
                  <a:lnTo>
                    <a:pt x="2724912" y="200660"/>
                  </a:lnTo>
                  <a:lnTo>
                    <a:pt x="2723058" y="169251"/>
                  </a:lnTo>
                  <a:lnTo>
                    <a:pt x="2708302" y="119149"/>
                  </a:lnTo>
                  <a:lnTo>
                    <a:pt x="2679491" y="86028"/>
                  </a:lnTo>
                  <a:lnTo>
                    <a:pt x="2640387" y="69506"/>
                  </a:lnTo>
                  <a:lnTo>
                    <a:pt x="2617216" y="67437"/>
                  </a:lnTo>
                  <a:close/>
                </a:path>
                <a:path w="3178175" h="403860">
                  <a:moveTo>
                    <a:pt x="2866644" y="6730"/>
                  </a:moveTo>
                  <a:lnTo>
                    <a:pt x="2945511" y="6730"/>
                  </a:lnTo>
                  <a:lnTo>
                    <a:pt x="2945511" y="218186"/>
                  </a:lnTo>
                  <a:lnTo>
                    <a:pt x="2945699" y="241190"/>
                  </a:lnTo>
                  <a:lnTo>
                    <a:pt x="2948432" y="283463"/>
                  </a:lnTo>
                  <a:lnTo>
                    <a:pt x="2972562" y="321944"/>
                  </a:lnTo>
                  <a:lnTo>
                    <a:pt x="3009012" y="335643"/>
                  </a:lnTo>
                  <a:lnTo>
                    <a:pt x="3024632" y="336550"/>
                  </a:lnTo>
                  <a:lnTo>
                    <a:pt x="3040372" y="335692"/>
                  </a:lnTo>
                  <a:lnTo>
                    <a:pt x="3082946" y="315573"/>
                  </a:lnTo>
                  <a:lnTo>
                    <a:pt x="3097325" y="277407"/>
                  </a:lnTo>
                  <a:lnTo>
                    <a:pt x="3099308" y="222758"/>
                  </a:lnTo>
                  <a:lnTo>
                    <a:pt x="3099308" y="6730"/>
                  </a:lnTo>
                  <a:lnTo>
                    <a:pt x="3178175" y="6730"/>
                  </a:lnTo>
                  <a:lnTo>
                    <a:pt x="3178175" y="211836"/>
                  </a:lnTo>
                  <a:lnTo>
                    <a:pt x="3177770" y="244409"/>
                  </a:lnTo>
                  <a:lnTo>
                    <a:pt x="3174531" y="294078"/>
                  </a:lnTo>
                  <a:lnTo>
                    <a:pt x="3162665" y="337994"/>
                  </a:lnTo>
                  <a:lnTo>
                    <a:pt x="3138840" y="369671"/>
                  </a:lnTo>
                  <a:lnTo>
                    <a:pt x="3102229" y="392049"/>
                  </a:lnTo>
                  <a:lnTo>
                    <a:pt x="3049115" y="403121"/>
                  </a:lnTo>
                  <a:lnTo>
                    <a:pt x="3027045" y="403860"/>
                  </a:lnTo>
                  <a:lnTo>
                    <a:pt x="3000752" y="403070"/>
                  </a:lnTo>
                  <a:lnTo>
                    <a:pt x="2958357" y="396680"/>
                  </a:lnTo>
                  <a:lnTo>
                    <a:pt x="2916301" y="376158"/>
                  </a:lnTo>
                  <a:lnTo>
                    <a:pt x="2888821" y="346952"/>
                  </a:lnTo>
                  <a:lnTo>
                    <a:pt x="2871037" y="295360"/>
                  </a:lnTo>
                  <a:lnTo>
                    <a:pt x="2867140" y="245778"/>
                  </a:lnTo>
                  <a:lnTo>
                    <a:pt x="2866644" y="215011"/>
                  </a:lnTo>
                  <a:lnTo>
                    <a:pt x="2866644" y="6730"/>
                  </a:lnTo>
                  <a:close/>
                </a:path>
                <a:path w="3178175" h="403860">
                  <a:moveTo>
                    <a:pt x="2038858" y="6730"/>
                  </a:moveTo>
                  <a:lnTo>
                    <a:pt x="2131314" y="6730"/>
                  </a:lnTo>
                  <a:lnTo>
                    <a:pt x="2223135" y="161162"/>
                  </a:lnTo>
                  <a:lnTo>
                    <a:pt x="2313178" y="6730"/>
                  </a:lnTo>
                  <a:lnTo>
                    <a:pt x="2404110" y="6730"/>
                  </a:lnTo>
                  <a:lnTo>
                    <a:pt x="2260473" y="233425"/>
                  </a:lnTo>
                  <a:lnTo>
                    <a:pt x="2260473" y="397255"/>
                  </a:lnTo>
                  <a:lnTo>
                    <a:pt x="2181860" y="397255"/>
                  </a:lnTo>
                  <a:lnTo>
                    <a:pt x="2181860" y="232917"/>
                  </a:lnTo>
                  <a:lnTo>
                    <a:pt x="2038858" y="6730"/>
                  </a:lnTo>
                  <a:close/>
                </a:path>
                <a:path w="3178175" h="403860">
                  <a:moveTo>
                    <a:pt x="1546987" y="6730"/>
                  </a:moveTo>
                  <a:lnTo>
                    <a:pt x="1625854" y="6730"/>
                  </a:lnTo>
                  <a:lnTo>
                    <a:pt x="1625854" y="180086"/>
                  </a:lnTo>
                  <a:lnTo>
                    <a:pt x="1785112" y="6730"/>
                  </a:lnTo>
                  <a:lnTo>
                    <a:pt x="1891157" y="6730"/>
                  </a:lnTo>
                  <a:lnTo>
                    <a:pt x="1744091" y="158876"/>
                  </a:lnTo>
                  <a:lnTo>
                    <a:pt x="1899158" y="397255"/>
                  </a:lnTo>
                  <a:lnTo>
                    <a:pt x="1797177" y="397255"/>
                  </a:lnTo>
                  <a:lnTo>
                    <a:pt x="1689735" y="213994"/>
                  </a:lnTo>
                  <a:lnTo>
                    <a:pt x="1625854" y="279273"/>
                  </a:lnTo>
                  <a:lnTo>
                    <a:pt x="1625854" y="397255"/>
                  </a:lnTo>
                  <a:lnTo>
                    <a:pt x="1546987" y="397255"/>
                  </a:lnTo>
                  <a:lnTo>
                    <a:pt x="1546987" y="6730"/>
                  </a:lnTo>
                  <a:close/>
                </a:path>
                <a:path w="3178175" h="403860">
                  <a:moveTo>
                    <a:pt x="1152017" y="6730"/>
                  </a:moveTo>
                  <a:lnTo>
                    <a:pt x="1228725" y="6730"/>
                  </a:lnTo>
                  <a:lnTo>
                    <a:pt x="1388618" y="267462"/>
                  </a:lnTo>
                  <a:lnTo>
                    <a:pt x="1388618" y="6730"/>
                  </a:lnTo>
                  <a:lnTo>
                    <a:pt x="1461770" y="6730"/>
                  </a:lnTo>
                  <a:lnTo>
                    <a:pt x="1461770" y="397255"/>
                  </a:lnTo>
                  <a:lnTo>
                    <a:pt x="1382649" y="397255"/>
                  </a:lnTo>
                  <a:lnTo>
                    <a:pt x="1225296" y="142621"/>
                  </a:lnTo>
                  <a:lnTo>
                    <a:pt x="1225296" y="397255"/>
                  </a:lnTo>
                  <a:lnTo>
                    <a:pt x="1152017" y="397255"/>
                  </a:lnTo>
                  <a:lnTo>
                    <a:pt x="1152017" y="6730"/>
                  </a:lnTo>
                  <a:close/>
                </a:path>
                <a:path w="3178175" h="403860">
                  <a:moveTo>
                    <a:pt x="868934" y="6730"/>
                  </a:moveTo>
                  <a:lnTo>
                    <a:pt x="952246" y="6730"/>
                  </a:lnTo>
                  <a:lnTo>
                    <a:pt x="1108710" y="397255"/>
                  </a:lnTo>
                  <a:lnTo>
                    <a:pt x="1022858" y="397255"/>
                  </a:lnTo>
                  <a:lnTo>
                    <a:pt x="988822" y="308483"/>
                  </a:lnTo>
                  <a:lnTo>
                    <a:pt x="832612" y="308483"/>
                  </a:lnTo>
                  <a:lnTo>
                    <a:pt x="800481" y="397255"/>
                  </a:lnTo>
                  <a:lnTo>
                    <a:pt x="716788" y="397255"/>
                  </a:lnTo>
                  <a:lnTo>
                    <a:pt x="868934" y="6730"/>
                  </a:lnTo>
                  <a:close/>
                </a:path>
                <a:path w="3178175" h="403860">
                  <a:moveTo>
                    <a:pt x="362077" y="6730"/>
                  </a:moveTo>
                  <a:lnTo>
                    <a:pt x="440944" y="6730"/>
                  </a:lnTo>
                  <a:lnTo>
                    <a:pt x="440944" y="160400"/>
                  </a:lnTo>
                  <a:lnTo>
                    <a:pt x="595376" y="160400"/>
                  </a:lnTo>
                  <a:lnTo>
                    <a:pt x="595376" y="6730"/>
                  </a:lnTo>
                  <a:lnTo>
                    <a:pt x="674243" y="6730"/>
                  </a:lnTo>
                  <a:lnTo>
                    <a:pt x="674243" y="397255"/>
                  </a:lnTo>
                  <a:lnTo>
                    <a:pt x="595376" y="397255"/>
                  </a:lnTo>
                  <a:lnTo>
                    <a:pt x="595376" y="226440"/>
                  </a:lnTo>
                  <a:lnTo>
                    <a:pt x="440944" y="226440"/>
                  </a:lnTo>
                  <a:lnTo>
                    <a:pt x="440944" y="397255"/>
                  </a:lnTo>
                  <a:lnTo>
                    <a:pt x="362077" y="397255"/>
                  </a:lnTo>
                  <a:lnTo>
                    <a:pt x="362077" y="6730"/>
                  </a:lnTo>
                  <a:close/>
                </a:path>
                <a:path w="3178175" h="403860">
                  <a:moveTo>
                    <a:pt x="0" y="6730"/>
                  </a:moveTo>
                  <a:lnTo>
                    <a:pt x="310388" y="6730"/>
                  </a:lnTo>
                  <a:lnTo>
                    <a:pt x="310388" y="72771"/>
                  </a:lnTo>
                  <a:lnTo>
                    <a:pt x="194818" y="72771"/>
                  </a:lnTo>
                  <a:lnTo>
                    <a:pt x="194818" y="397255"/>
                  </a:lnTo>
                  <a:lnTo>
                    <a:pt x="115951" y="397255"/>
                  </a:lnTo>
                  <a:lnTo>
                    <a:pt x="115951" y="72771"/>
                  </a:lnTo>
                  <a:lnTo>
                    <a:pt x="0" y="72771"/>
                  </a:lnTo>
                  <a:lnTo>
                    <a:pt x="0" y="6730"/>
                  </a:lnTo>
                  <a:close/>
                </a:path>
                <a:path w="3178175" h="403860">
                  <a:moveTo>
                    <a:pt x="2616454" y="0"/>
                  </a:moveTo>
                  <a:lnTo>
                    <a:pt x="2657457" y="3355"/>
                  </a:lnTo>
                  <a:lnTo>
                    <a:pt x="2726557" y="30164"/>
                  </a:lnTo>
                  <a:lnTo>
                    <a:pt x="2777299" y="82978"/>
                  </a:lnTo>
                  <a:lnTo>
                    <a:pt x="2793491" y="117601"/>
                  </a:lnTo>
                  <a:lnTo>
                    <a:pt x="2803207" y="157464"/>
                  </a:lnTo>
                  <a:lnTo>
                    <a:pt x="2806446" y="202564"/>
                  </a:lnTo>
                  <a:lnTo>
                    <a:pt x="2803231" y="247239"/>
                  </a:lnTo>
                  <a:lnTo>
                    <a:pt x="2793587" y="286781"/>
                  </a:lnTo>
                  <a:lnTo>
                    <a:pt x="2755011" y="350519"/>
                  </a:lnTo>
                  <a:lnTo>
                    <a:pt x="2694908" y="390525"/>
                  </a:lnTo>
                  <a:lnTo>
                    <a:pt x="2617470" y="403860"/>
                  </a:lnTo>
                  <a:lnTo>
                    <a:pt x="2576159" y="400548"/>
                  </a:lnTo>
                  <a:lnTo>
                    <a:pt x="2539301" y="390604"/>
                  </a:lnTo>
                  <a:lnTo>
                    <a:pt x="2479040" y="350774"/>
                  </a:lnTo>
                  <a:lnTo>
                    <a:pt x="2440463" y="287607"/>
                  </a:lnTo>
                  <a:lnTo>
                    <a:pt x="2430819" y="248493"/>
                  </a:lnTo>
                  <a:lnTo>
                    <a:pt x="2427605" y="204342"/>
                  </a:lnTo>
                  <a:lnTo>
                    <a:pt x="2428722" y="175722"/>
                  </a:lnTo>
                  <a:lnTo>
                    <a:pt x="2437624" y="125672"/>
                  </a:lnTo>
                  <a:lnTo>
                    <a:pt x="2452669" y="89695"/>
                  </a:lnTo>
                  <a:lnTo>
                    <a:pt x="2481834" y="50673"/>
                  </a:lnTo>
                  <a:lnTo>
                    <a:pt x="2518820" y="21972"/>
                  </a:lnTo>
                  <a:lnTo>
                    <a:pt x="2571591" y="3889"/>
                  </a:lnTo>
                  <a:lnTo>
                    <a:pt x="2616454" y="0"/>
                  </a:lnTo>
                  <a:close/>
                </a:path>
              </a:pathLst>
            </a:custGeom>
            <a:ln w="1219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49782"/>
            <a:ext cx="51098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4607A"/>
                </a:solidFill>
              </a:rPr>
              <a:t>CLASSIFIC</a:t>
            </a:r>
            <a:r>
              <a:rPr spc="-560" dirty="0">
                <a:solidFill>
                  <a:srgbClr val="04607A"/>
                </a:solidFill>
              </a:rPr>
              <a:t>A</a:t>
            </a:r>
            <a:r>
              <a:rPr dirty="0">
                <a:solidFill>
                  <a:srgbClr val="04607A"/>
                </a:solidFill>
              </a:rPr>
              <a:t>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78304"/>
            <a:ext cx="6812280" cy="335470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According to working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head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According to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casing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According to number of entrances to the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impeller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According to types of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impeller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According to number of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stages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According to shape of 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vanes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According to </a:t>
            </a:r>
            <a:r>
              <a:rPr sz="2600" spc="-5" dirty="0">
                <a:latin typeface="Times New Roman"/>
                <a:cs typeface="Times New Roman"/>
              </a:rPr>
              <a:t>disposition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shaft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4500" y="731929"/>
            <a:ext cx="8163559" cy="3787775"/>
          </a:xfrm>
          <a:prstGeom prst="rect">
            <a:avLst/>
          </a:prstGeom>
        </p:spPr>
        <p:txBody>
          <a:bodyPr vert="horz" wrap="square" lIns="0" tIns="316865" rIns="0" bIns="0" rtlCol="0">
            <a:spAutoFit/>
          </a:bodyPr>
          <a:lstStyle/>
          <a:p>
            <a:pPr marL="660400" indent="-648335">
              <a:lnSpc>
                <a:spcPct val="100000"/>
              </a:lnSpc>
              <a:spcBef>
                <a:spcPts val="2495"/>
              </a:spcBef>
              <a:buFont typeface="Wingdings"/>
              <a:buChar char=""/>
              <a:tabLst>
                <a:tab pos="661035" algn="l"/>
              </a:tabLst>
            </a:pPr>
            <a:r>
              <a:rPr sz="5000" dirty="0">
                <a:solidFill>
                  <a:srgbClr val="04607A"/>
                </a:solidFill>
                <a:latin typeface="Times New Roman"/>
                <a:cs typeface="Times New Roman"/>
              </a:rPr>
              <a:t>According to working</a:t>
            </a:r>
            <a:r>
              <a:rPr sz="5000" spc="-85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5000" dirty="0">
                <a:solidFill>
                  <a:srgbClr val="04607A"/>
                </a:solidFill>
                <a:latin typeface="Times New Roman"/>
                <a:cs typeface="Times New Roman"/>
              </a:rPr>
              <a:t>head</a:t>
            </a:r>
            <a:endParaRPr sz="5000">
              <a:latin typeface="Times New Roman"/>
              <a:cs typeface="Times New Roman"/>
            </a:endParaRPr>
          </a:p>
          <a:p>
            <a:pPr marL="377825" marR="134620" lvl="1" indent="-274320">
              <a:lnSpc>
                <a:spcPct val="100000"/>
              </a:lnSpc>
              <a:spcBef>
                <a:spcPts val="125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78460" algn="l"/>
              </a:tabLst>
            </a:pPr>
            <a:r>
              <a:rPr sz="2600" dirty="0">
                <a:latin typeface="Times New Roman"/>
                <a:cs typeface="Times New Roman"/>
              </a:rPr>
              <a:t>Low head centrifugal pump – working head developed </a:t>
            </a:r>
            <a:r>
              <a:rPr sz="2600" spc="-220" dirty="0">
                <a:latin typeface="Times New Roman"/>
                <a:cs typeface="Times New Roman"/>
              </a:rPr>
              <a:t>by  </a:t>
            </a:r>
            <a:r>
              <a:rPr sz="2600" dirty="0">
                <a:latin typeface="Times New Roman"/>
                <a:cs typeface="Times New Roman"/>
              </a:rPr>
              <a:t>these pumps is up to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15m.</a:t>
            </a:r>
            <a:endParaRPr sz="2600">
              <a:latin typeface="Times New Roman"/>
              <a:cs typeface="Times New Roman"/>
            </a:endParaRPr>
          </a:p>
          <a:p>
            <a:pPr marL="377825" marR="27940" lvl="1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78460" algn="l"/>
              </a:tabLst>
            </a:pPr>
            <a:r>
              <a:rPr sz="2600" dirty="0">
                <a:latin typeface="Times New Roman"/>
                <a:cs typeface="Times New Roman"/>
              </a:rPr>
              <a:t>Medium </a:t>
            </a:r>
            <a:r>
              <a:rPr sz="2600" spc="-5" dirty="0">
                <a:latin typeface="Times New Roman"/>
                <a:cs typeface="Times New Roman"/>
              </a:rPr>
              <a:t>head </a:t>
            </a:r>
            <a:r>
              <a:rPr sz="2600" dirty="0">
                <a:latin typeface="Times New Roman"/>
                <a:cs typeface="Times New Roman"/>
              </a:rPr>
              <a:t>centrifugal pump – working head </a:t>
            </a:r>
            <a:r>
              <a:rPr sz="2600" spc="-50" dirty="0">
                <a:latin typeface="Times New Roman"/>
                <a:cs typeface="Times New Roman"/>
              </a:rPr>
              <a:t>developed  </a:t>
            </a:r>
            <a:r>
              <a:rPr sz="2600" dirty="0">
                <a:latin typeface="Times New Roman"/>
                <a:cs typeface="Times New Roman"/>
              </a:rPr>
              <a:t>by </a:t>
            </a:r>
            <a:r>
              <a:rPr sz="2600" spc="-5" dirty="0">
                <a:latin typeface="Times New Roman"/>
                <a:cs typeface="Times New Roman"/>
              </a:rPr>
              <a:t>these </a:t>
            </a:r>
            <a:r>
              <a:rPr sz="2600" dirty="0">
                <a:latin typeface="Times New Roman"/>
                <a:cs typeface="Times New Roman"/>
              </a:rPr>
              <a:t>system is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15m&lt;H&lt;45m.</a:t>
            </a:r>
            <a:endParaRPr sz="2600">
              <a:latin typeface="Times New Roman"/>
              <a:cs typeface="Times New Roman"/>
            </a:endParaRPr>
          </a:p>
          <a:p>
            <a:pPr marL="377825" marR="5080" lvl="1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378460" algn="l"/>
              </a:tabLst>
            </a:pPr>
            <a:r>
              <a:rPr sz="2600" dirty="0">
                <a:latin typeface="Times New Roman"/>
                <a:cs typeface="Times New Roman"/>
              </a:rPr>
              <a:t>High </a:t>
            </a:r>
            <a:r>
              <a:rPr sz="2600" spc="-5" dirty="0">
                <a:latin typeface="Times New Roman"/>
                <a:cs typeface="Times New Roman"/>
              </a:rPr>
              <a:t>head centrifugal </a:t>
            </a:r>
            <a:r>
              <a:rPr sz="2600" dirty="0">
                <a:latin typeface="Times New Roman"/>
                <a:cs typeface="Times New Roman"/>
              </a:rPr>
              <a:t>pump – </a:t>
            </a:r>
            <a:r>
              <a:rPr sz="2600" spc="-5" dirty="0">
                <a:latin typeface="Times New Roman"/>
                <a:cs typeface="Times New Roman"/>
              </a:rPr>
              <a:t>working head developed </a:t>
            </a:r>
            <a:r>
              <a:rPr sz="2600" spc="-229" dirty="0">
                <a:latin typeface="Times New Roman"/>
                <a:cs typeface="Times New Roman"/>
              </a:rPr>
              <a:t>by  </a:t>
            </a:r>
            <a:r>
              <a:rPr sz="2600" dirty="0">
                <a:latin typeface="Times New Roman"/>
                <a:cs typeface="Times New Roman"/>
              </a:rPr>
              <a:t>these pumps </a:t>
            </a:r>
            <a:r>
              <a:rPr sz="2600" spc="-5" dirty="0">
                <a:latin typeface="Times New Roman"/>
                <a:cs typeface="Times New Roman"/>
              </a:rPr>
              <a:t>is more </a:t>
            </a:r>
            <a:r>
              <a:rPr sz="2600" dirty="0">
                <a:latin typeface="Times New Roman"/>
                <a:cs typeface="Times New Roman"/>
              </a:rPr>
              <a:t>than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45m.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3100" y="1576882"/>
            <a:ext cx="4288155" cy="495427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203200" indent="-190500" algn="just">
              <a:lnSpc>
                <a:spcPct val="100000"/>
              </a:lnSpc>
              <a:spcBef>
                <a:spcPts val="1710"/>
              </a:spcBef>
              <a:buFont typeface="Arial"/>
              <a:buChar char="•"/>
              <a:tabLst>
                <a:tab pos="203200" algn="l"/>
              </a:tabLst>
            </a:pPr>
            <a:r>
              <a:rPr sz="2600" b="1" spc="-40" dirty="0">
                <a:solidFill>
                  <a:srgbClr val="04607A"/>
                </a:solidFill>
                <a:latin typeface="Times New Roman"/>
                <a:cs typeface="Times New Roman"/>
              </a:rPr>
              <a:t>Volute</a:t>
            </a:r>
            <a:r>
              <a:rPr sz="2600" b="1" spc="-3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4607A"/>
                </a:solidFill>
                <a:latin typeface="Times New Roman"/>
                <a:cs typeface="Times New Roman"/>
              </a:rPr>
              <a:t>Casing</a:t>
            </a:r>
            <a:endParaRPr sz="2600">
              <a:latin typeface="Times New Roman"/>
              <a:cs typeface="Times New Roman"/>
            </a:endParaRPr>
          </a:p>
          <a:p>
            <a:pPr marL="30480" marR="41910" algn="just">
              <a:lnSpc>
                <a:spcPct val="100400"/>
              </a:lnSpc>
              <a:spcBef>
                <a:spcPts val="1600"/>
              </a:spcBef>
              <a:buClr>
                <a:srgbClr val="0AD0D9"/>
              </a:buClr>
              <a:buSzPct val="86538"/>
              <a:buFont typeface="Arial"/>
              <a:buChar char="•"/>
              <a:tabLst>
                <a:tab pos="209550" algn="l"/>
              </a:tabLst>
            </a:pPr>
            <a:r>
              <a:rPr sz="2600" dirty="0">
                <a:latin typeface="Times New Roman"/>
                <a:cs typeface="Times New Roman"/>
              </a:rPr>
              <a:t>In this casing, </a:t>
            </a:r>
            <a:r>
              <a:rPr sz="2600" spc="-5" dirty="0">
                <a:latin typeface="Times New Roman"/>
                <a:cs typeface="Times New Roman"/>
              </a:rPr>
              <a:t>the impeller </a:t>
            </a:r>
            <a:r>
              <a:rPr sz="2600" dirty="0">
                <a:latin typeface="Times New Roman"/>
                <a:cs typeface="Times New Roman"/>
              </a:rPr>
              <a:t>is  surrounded by the </a:t>
            </a:r>
            <a:r>
              <a:rPr sz="2600" spc="-5" dirty="0">
                <a:latin typeface="Times New Roman"/>
                <a:cs typeface="Times New Roman"/>
              </a:rPr>
              <a:t>spiral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casing.</a:t>
            </a:r>
            <a:endParaRPr sz="2600">
              <a:latin typeface="Times New Roman"/>
              <a:cs typeface="Times New Roman"/>
            </a:endParaRPr>
          </a:p>
          <a:p>
            <a:pPr marL="30480" marR="53975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17170" algn="l"/>
              </a:tabLst>
            </a:pPr>
            <a:r>
              <a:rPr sz="2600" spc="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casing is such shaped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that  </a:t>
            </a:r>
            <a:r>
              <a:rPr sz="2600" spc="-40" dirty="0">
                <a:latin typeface="Times New Roman"/>
                <a:cs typeface="Times New Roman"/>
              </a:rPr>
              <a:t>it’s </a:t>
            </a:r>
            <a:r>
              <a:rPr sz="2600" dirty="0">
                <a:latin typeface="Times New Roman"/>
                <a:cs typeface="Times New Roman"/>
              </a:rPr>
              <a:t>c/s </a:t>
            </a:r>
            <a:r>
              <a:rPr sz="2600" spc="-5" dirty="0">
                <a:latin typeface="Times New Roman"/>
                <a:cs typeface="Times New Roman"/>
              </a:rPr>
              <a:t>area </a:t>
            </a:r>
            <a:r>
              <a:rPr sz="2600" dirty="0">
                <a:latin typeface="Times New Roman"/>
                <a:cs typeface="Times New Roman"/>
              </a:rPr>
              <a:t>gradually </a:t>
            </a:r>
            <a:r>
              <a:rPr sz="2600" spc="-5" dirty="0">
                <a:latin typeface="Times New Roman"/>
                <a:cs typeface="Times New Roman"/>
              </a:rPr>
              <a:t>increases  </a:t>
            </a:r>
            <a:r>
              <a:rPr sz="2600" dirty="0">
                <a:latin typeface="Times New Roman"/>
                <a:cs typeface="Times New Roman"/>
              </a:rPr>
              <a:t>from tongue to delivery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pipe.</a:t>
            </a:r>
            <a:endParaRPr sz="2600">
              <a:latin typeface="Times New Roman"/>
              <a:cs typeface="Times New Roman"/>
            </a:endParaRPr>
          </a:p>
          <a:p>
            <a:pPr marL="30480" marR="508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23520" algn="l"/>
              </a:tabLst>
            </a:pPr>
            <a:r>
              <a:rPr sz="2600" spc="5" dirty="0">
                <a:latin typeface="Times New Roman"/>
                <a:cs typeface="Times New Roman"/>
              </a:rPr>
              <a:t>Due </a:t>
            </a:r>
            <a:r>
              <a:rPr sz="2600" dirty="0">
                <a:latin typeface="Times New Roman"/>
                <a:cs typeface="Times New Roman"/>
              </a:rPr>
              <a:t>to impact of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high  velocity </a:t>
            </a:r>
            <a:r>
              <a:rPr sz="2600" spc="-5" dirty="0">
                <a:latin typeface="Times New Roman"/>
                <a:cs typeface="Times New Roman"/>
              </a:rPr>
              <a:t>water </a:t>
            </a:r>
            <a:r>
              <a:rPr sz="2600" dirty="0">
                <a:latin typeface="Times New Roman"/>
                <a:cs typeface="Times New Roman"/>
              </a:rPr>
              <a:t>leaving the  </a:t>
            </a:r>
            <a:r>
              <a:rPr sz="2600" spc="-5" dirty="0">
                <a:latin typeface="Times New Roman"/>
                <a:cs typeface="Times New Roman"/>
              </a:rPr>
              <a:t>impeller </a:t>
            </a:r>
            <a:r>
              <a:rPr sz="2600" dirty="0">
                <a:latin typeface="Times New Roman"/>
                <a:cs typeface="Times New Roman"/>
              </a:rPr>
              <a:t>(shock </a:t>
            </a:r>
            <a:r>
              <a:rPr sz="2600" spc="-5" dirty="0">
                <a:latin typeface="Times New Roman"/>
                <a:cs typeface="Times New Roman"/>
              </a:rPr>
              <a:t>losses),  </a:t>
            </a:r>
            <a:r>
              <a:rPr sz="2600" spc="-10" dirty="0">
                <a:latin typeface="Times New Roman"/>
                <a:cs typeface="Times New Roman"/>
              </a:rPr>
              <a:t>efficiency </a:t>
            </a:r>
            <a:r>
              <a:rPr sz="2600" dirty="0">
                <a:latin typeface="Times New Roman"/>
                <a:cs typeface="Times New Roman"/>
              </a:rPr>
              <a:t>of conversion of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K.E.  into </a:t>
            </a:r>
            <a:r>
              <a:rPr sz="2600" spc="-70" dirty="0">
                <a:latin typeface="Times New Roman"/>
                <a:cs typeface="Times New Roman"/>
              </a:rPr>
              <a:t>P.E. </a:t>
            </a:r>
            <a:r>
              <a:rPr sz="2600" dirty="0">
                <a:latin typeface="Times New Roman"/>
                <a:cs typeface="Times New Roman"/>
              </a:rPr>
              <a:t>is very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less.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32247" y="1676400"/>
            <a:ext cx="3578352" cy="457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According to</a:t>
            </a:r>
            <a:r>
              <a:rPr spc="-60" dirty="0"/>
              <a:t> </a:t>
            </a:r>
            <a:r>
              <a:rPr dirty="0"/>
              <a:t>casing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3100" y="1247901"/>
            <a:ext cx="4199890" cy="4914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03200" algn="l"/>
              </a:tabLst>
            </a:pPr>
            <a:r>
              <a:rPr sz="2600" b="1" spc="-40" dirty="0">
                <a:solidFill>
                  <a:srgbClr val="04607A"/>
                </a:solidFill>
                <a:latin typeface="Times New Roman"/>
                <a:cs typeface="Times New Roman"/>
              </a:rPr>
              <a:t>Vortex</a:t>
            </a:r>
            <a:r>
              <a:rPr sz="2600" b="1" spc="-30" dirty="0">
                <a:solidFill>
                  <a:srgbClr val="04607A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4607A"/>
                </a:solidFill>
                <a:latin typeface="Times New Roman"/>
                <a:cs typeface="Times New Roman"/>
              </a:rPr>
              <a:t>Casing</a:t>
            </a:r>
            <a:endParaRPr sz="2600">
              <a:latin typeface="Times New Roman"/>
              <a:cs typeface="Times New Roman"/>
            </a:endParaRPr>
          </a:p>
          <a:p>
            <a:pPr marL="30480" marR="97155">
              <a:lnSpc>
                <a:spcPct val="90500"/>
              </a:lnSpc>
              <a:spcBef>
                <a:spcPts val="340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23520" algn="l"/>
              </a:tabLst>
            </a:pPr>
            <a:r>
              <a:rPr sz="2600" dirty="0">
                <a:latin typeface="Times New Roman"/>
                <a:cs typeface="Times New Roman"/>
              </a:rPr>
              <a:t>In this </a:t>
            </a:r>
            <a:r>
              <a:rPr sz="2600" spc="-5" dirty="0">
                <a:latin typeface="Times New Roman"/>
                <a:cs typeface="Times New Roman"/>
              </a:rPr>
              <a:t>casing, an </a:t>
            </a:r>
            <a:r>
              <a:rPr sz="2600" dirty="0">
                <a:latin typeface="Times New Roman"/>
                <a:cs typeface="Times New Roman"/>
              </a:rPr>
              <a:t>annular  space </a:t>
            </a:r>
            <a:r>
              <a:rPr sz="2600" spc="5" dirty="0">
                <a:latin typeface="Times New Roman"/>
                <a:cs typeface="Times New Roman"/>
              </a:rPr>
              <a:t>known </a:t>
            </a:r>
            <a:r>
              <a:rPr sz="2600" dirty="0">
                <a:latin typeface="Times New Roman"/>
                <a:cs typeface="Times New Roman"/>
              </a:rPr>
              <a:t>as vortex or  whirlpool </a:t>
            </a:r>
            <a:r>
              <a:rPr sz="2600" spc="-5" dirty="0">
                <a:latin typeface="Times New Roman"/>
                <a:cs typeface="Times New Roman"/>
              </a:rPr>
              <a:t>chamber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provided  b/w the </a:t>
            </a:r>
            <a:r>
              <a:rPr sz="2600" spc="-5" dirty="0">
                <a:latin typeface="Times New Roman"/>
                <a:cs typeface="Times New Roman"/>
              </a:rPr>
              <a:t>impeller </a:t>
            </a:r>
            <a:r>
              <a:rPr sz="2600" dirty="0">
                <a:latin typeface="Times New Roman"/>
                <a:cs typeface="Times New Roman"/>
              </a:rPr>
              <a:t>and volute  casing.</a:t>
            </a:r>
            <a:endParaRPr sz="2600">
              <a:latin typeface="Times New Roman"/>
              <a:cs typeface="Times New Roman"/>
            </a:endParaRPr>
          </a:p>
          <a:p>
            <a:pPr marL="30480" marR="5080">
              <a:lnSpc>
                <a:spcPts val="2810"/>
              </a:lnSpc>
              <a:spcBef>
                <a:spcPts val="670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23520" algn="l"/>
              </a:tabLst>
            </a:pPr>
            <a:r>
              <a:rPr sz="2600" dirty="0">
                <a:latin typeface="Times New Roman"/>
                <a:cs typeface="Times New Roman"/>
              </a:rPr>
              <a:t>Liquid from the </a:t>
            </a:r>
            <a:r>
              <a:rPr sz="2600" spc="-5" dirty="0">
                <a:latin typeface="Times New Roman"/>
                <a:cs typeface="Times New Roman"/>
              </a:rPr>
              <a:t>impeller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flow  with </a:t>
            </a:r>
            <a:r>
              <a:rPr sz="2600" spc="-5" dirty="0">
                <a:latin typeface="Times New Roman"/>
                <a:cs typeface="Times New Roman"/>
              </a:rPr>
              <a:t>free </a:t>
            </a:r>
            <a:r>
              <a:rPr sz="2600" dirty="0">
                <a:latin typeface="Times New Roman"/>
                <a:cs typeface="Times New Roman"/>
              </a:rPr>
              <a:t>vortex </a:t>
            </a:r>
            <a:r>
              <a:rPr sz="2600" spc="-5" dirty="0">
                <a:latin typeface="Times New Roman"/>
                <a:cs typeface="Times New Roman"/>
              </a:rPr>
              <a:t>motion </a:t>
            </a:r>
            <a:r>
              <a:rPr sz="2600" dirty="0">
                <a:latin typeface="Times New Roman"/>
                <a:cs typeface="Times New Roman"/>
              </a:rPr>
              <a:t>in  vortex </a:t>
            </a:r>
            <a:r>
              <a:rPr sz="2600" spc="-5" dirty="0">
                <a:latin typeface="Times New Roman"/>
                <a:cs typeface="Times New Roman"/>
              </a:rPr>
              <a:t>chamber </a:t>
            </a:r>
            <a:r>
              <a:rPr sz="2600" dirty="0">
                <a:latin typeface="Times New Roman"/>
                <a:cs typeface="Times New Roman"/>
              </a:rPr>
              <a:t>where </a:t>
            </a:r>
            <a:r>
              <a:rPr sz="2600" spc="-40" dirty="0">
                <a:latin typeface="Times New Roman"/>
                <a:cs typeface="Times New Roman"/>
              </a:rPr>
              <a:t>it’s  </a:t>
            </a:r>
            <a:r>
              <a:rPr sz="2600" dirty="0">
                <a:latin typeface="Times New Roman"/>
                <a:cs typeface="Times New Roman"/>
              </a:rPr>
              <a:t>velocity is converted into  pressure</a:t>
            </a:r>
            <a:r>
              <a:rPr sz="2600" spc="-30" dirty="0">
                <a:latin typeface="Times New Roman"/>
                <a:cs typeface="Times New Roman"/>
              </a:rPr>
              <a:t> energy.</a:t>
            </a:r>
            <a:endParaRPr sz="2600">
              <a:latin typeface="Times New Roman"/>
              <a:cs typeface="Times New Roman"/>
            </a:endParaRPr>
          </a:p>
          <a:p>
            <a:pPr marL="30480" marR="644525">
              <a:lnSpc>
                <a:spcPts val="281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Arial"/>
              <a:buChar char="•"/>
              <a:tabLst>
                <a:tab pos="223520" algn="l"/>
              </a:tabLst>
            </a:pPr>
            <a:r>
              <a:rPr sz="2600" dirty="0">
                <a:latin typeface="Times New Roman"/>
                <a:cs typeface="Times New Roman"/>
              </a:rPr>
              <a:t>It is more </a:t>
            </a:r>
            <a:r>
              <a:rPr sz="2600" spc="-10" dirty="0">
                <a:latin typeface="Times New Roman"/>
                <a:cs typeface="Times New Roman"/>
              </a:rPr>
              <a:t>efficient </a:t>
            </a:r>
            <a:r>
              <a:rPr sz="2600" dirty="0">
                <a:latin typeface="Times New Roman"/>
                <a:cs typeface="Times New Roman"/>
              </a:rPr>
              <a:t>than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  volute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casing.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76800" y="1676400"/>
            <a:ext cx="3698747" cy="457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2048</Words>
  <Application>Microsoft Office PowerPoint</Application>
  <PresentationFormat>On-screen Show (4:3)</PresentationFormat>
  <Paragraphs>286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Slide 1</vt:lpstr>
      <vt:lpstr>Slide 2</vt:lpstr>
      <vt:lpstr>Slide 3</vt:lpstr>
      <vt:lpstr>INTRODUCTION</vt:lpstr>
      <vt:lpstr>CONSTRUCTION</vt:lpstr>
      <vt:lpstr>CLASSIFICATION</vt:lpstr>
      <vt:lpstr>Slide 7</vt:lpstr>
      <vt:lpstr>According to casing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Priming</vt:lpstr>
      <vt:lpstr>Necessity of priming</vt:lpstr>
      <vt:lpstr>Methods of Priming</vt:lpstr>
      <vt:lpstr>Working</vt:lpstr>
      <vt:lpstr>Heads</vt:lpstr>
      <vt:lpstr>Slide 25</vt:lpstr>
      <vt:lpstr> Euler’s Head (He): It is defined as the head developed by  the impeller. It is denoted as He.</vt:lpstr>
      <vt:lpstr>Slide 27</vt:lpstr>
      <vt:lpstr>Efficiencies  Mechanical Efficiency (ȠM):</vt:lpstr>
      <vt:lpstr> Hydraulic Efficiency (ȠH)</vt:lpstr>
      <vt:lpstr>Advantages</vt:lpstr>
      <vt:lpstr>Disadvantages</vt:lpstr>
      <vt:lpstr>RECIPROCATING PUMPS</vt:lpstr>
      <vt:lpstr>INTRODUCTION</vt:lpstr>
      <vt:lpstr>INTRODUCTION</vt:lpstr>
      <vt:lpstr>Main components</vt:lpstr>
      <vt:lpstr>Slide 36</vt:lpstr>
      <vt:lpstr>Working of Reciprocating  Pump</vt:lpstr>
      <vt:lpstr>Working of Reciprocating  Pump</vt:lpstr>
      <vt:lpstr>Classification of Reciprocating  pumps</vt:lpstr>
      <vt:lpstr>Slide 40</vt:lpstr>
      <vt:lpstr>Classification of Reciprocating  pumps</vt:lpstr>
      <vt:lpstr>Slide 42</vt:lpstr>
      <vt:lpstr>Discharge through a  Reciprocating Pump</vt:lpstr>
      <vt:lpstr>Discharge through a  Reciprocating Pump</vt:lpstr>
      <vt:lpstr>Discharge through a  Reciprocating Pump</vt:lpstr>
      <vt:lpstr>Slip</vt:lpstr>
      <vt:lpstr>Slip</vt:lpstr>
      <vt:lpstr>Negative slip</vt:lpstr>
      <vt:lpstr>Slide 49</vt:lpstr>
      <vt:lpstr>Solution:</vt:lpstr>
      <vt:lpstr>Slide 51</vt:lpstr>
      <vt:lpstr>Comparison of Centrifugal and Reciprocating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LENOVO</cp:lastModifiedBy>
  <cp:revision>4</cp:revision>
  <dcterms:created xsi:type="dcterms:W3CDTF">2021-05-24T14:11:29Z</dcterms:created>
  <dcterms:modified xsi:type="dcterms:W3CDTF">2021-05-29T17:13:39Z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2021-05-24T00:00:00Z</vt:filetime>
  </property>
</Properties>
</file>